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slides/slide45.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7" r:id="rId4"/>
    <p:sldId id="262" r:id="rId5"/>
    <p:sldId id="271" r:id="rId6"/>
    <p:sldId id="272" r:id="rId7"/>
    <p:sldId id="274" r:id="rId8"/>
    <p:sldId id="263" r:id="rId9"/>
    <p:sldId id="275" r:id="rId10"/>
    <p:sldId id="277" r:id="rId11"/>
    <p:sldId id="276" r:id="rId12"/>
    <p:sldId id="278" r:id="rId13"/>
    <p:sldId id="281" r:id="rId14"/>
    <p:sldId id="279" r:id="rId15"/>
    <p:sldId id="273" r:id="rId16"/>
    <p:sldId id="282" r:id="rId17"/>
    <p:sldId id="283" r:id="rId18"/>
    <p:sldId id="284" r:id="rId19"/>
    <p:sldId id="285" r:id="rId20"/>
    <p:sldId id="287" r:id="rId21"/>
    <p:sldId id="289" r:id="rId22"/>
    <p:sldId id="291" r:id="rId23"/>
    <p:sldId id="280" r:id="rId24"/>
    <p:sldId id="292" r:id="rId25"/>
    <p:sldId id="290" r:id="rId26"/>
    <p:sldId id="286" r:id="rId27"/>
    <p:sldId id="294" r:id="rId28"/>
    <p:sldId id="296" r:id="rId29"/>
    <p:sldId id="293" r:id="rId30"/>
    <p:sldId id="297" r:id="rId31"/>
    <p:sldId id="298" r:id="rId32"/>
    <p:sldId id="300" r:id="rId33"/>
    <p:sldId id="288" r:id="rId34"/>
    <p:sldId id="301" r:id="rId35"/>
    <p:sldId id="303" r:id="rId36"/>
    <p:sldId id="302" r:id="rId37"/>
    <p:sldId id="304" r:id="rId38"/>
    <p:sldId id="305" r:id="rId39"/>
    <p:sldId id="306" r:id="rId40"/>
    <p:sldId id="307" r:id="rId41"/>
    <p:sldId id="295" r:id="rId42"/>
    <p:sldId id="261"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204" autoAdjust="0"/>
    <p:restoredTop sz="94660"/>
  </p:normalViewPr>
  <p:slideViewPr>
    <p:cSldViewPr snapToGrid="0">
      <p:cViewPr varScale="1">
        <p:scale>
          <a:sx n="86" d="100"/>
          <a:sy n="86" d="100"/>
        </p:scale>
        <p:origin x="552"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B5CDC-1FBF-48DD-B18A-664592CC124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E373EA8-6557-400B-B38B-92C527E444F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B0CDFA7-BE88-4EFA-A010-D7F532613F54}"/>
              </a:ext>
            </a:extLst>
          </p:cNvPr>
          <p:cNvSpPr>
            <a:spLocks noGrp="1"/>
          </p:cNvSpPr>
          <p:nvPr>
            <p:ph type="dt" sz="half" idx="10"/>
          </p:nvPr>
        </p:nvSpPr>
        <p:spPr/>
        <p:txBody>
          <a:bodyPr/>
          <a:lstStyle/>
          <a:p>
            <a:fld id="{F00A4F6F-AAD1-4501-8545-FD56850289E0}" type="datetimeFigureOut">
              <a:rPr lang="en-US" smtClean="0"/>
              <a:t>12/22/2020</a:t>
            </a:fld>
            <a:endParaRPr lang="en-US"/>
          </a:p>
        </p:txBody>
      </p:sp>
      <p:sp>
        <p:nvSpPr>
          <p:cNvPr id="5" name="Footer Placeholder 4">
            <a:extLst>
              <a:ext uri="{FF2B5EF4-FFF2-40B4-BE49-F238E27FC236}">
                <a16:creationId xmlns:a16="http://schemas.microsoft.com/office/drawing/2014/main" id="{9C9CE675-6C77-4E6E-B17F-22FC0AACDB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7B2A05-FE5C-45D6-AEC4-B721C09F8449}"/>
              </a:ext>
            </a:extLst>
          </p:cNvPr>
          <p:cNvSpPr>
            <a:spLocks noGrp="1"/>
          </p:cNvSpPr>
          <p:nvPr>
            <p:ph type="sldNum" sz="quarter" idx="12"/>
          </p:nvPr>
        </p:nvSpPr>
        <p:spPr/>
        <p:txBody>
          <a:bodyPr/>
          <a:lstStyle/>
          <a:p>
            <a:fld id="{48F6129C-45C5-4323-A73A-41B07CC73FE5}" type="slidenum">
              <a:rPr lang="en-US" smtClean="0"/>
              <a:t>‹#›</a:t>
            </a:fld>
            <a:endParaRPr lang="en-US"/>
          </a:p>
        </p:txBody>
      </p:sp>
    </p:spTree>
    <p:extLst>
      <p:ext uri="{BB962C8B-B14F-4D97-AF65-F5344CB8AC3E}">
        <p14:creationId xmlns:p14="http://schemas.microsoft.com/office/powerpoint/2010/main" val="42361783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DA83F-190F-4F1D-B445-79B2C6F9383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F8F94BE-9A5D-492B-9CB1-4FBDA615E51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8D5A31-94E4-484B-91C5-191CBDB53106}"/>
              </a:ext>
            </a:extLst>
          </p:cNvPr>
          <p:cNvSpPr>
            <a:spLocks noGrp="1"/>
          </p:cNvSpPr>
          <p:nvPr>
            <p:ph type="dt" sz="half" idx="10"/>
          </p:nvPr>
        </p:nvSpPr>
        <p:spPr/>
        <p:txBody>
          <a:bodyPr/>
          <a:lstStyle/>
          <a:p>
            <a:fld id="{F00A4F6F-AAD1-4501-8545-FD56850289E0}" type="datetimeFigureOut">
              <a:rPr lang="en-US" smtClean="0"/>
              <a:t>12/22/2020</a:t>
            </a:fld>
            <a:endParaRPr lang="en-US"/>
          </a:p>
        </p:txBody>
      </p:sp>
      <p:sp>
        <p:nvSpPr>
          <p:cNvPr id="5" name="Footer Placeholder 4">
            <a:extLst>
              <a:ext uri="{FF2B5EF4-FFF2-40B4-BE49-F238E27FC236}">
                <a16:creationId xmlns:a16="http://schemas.microsoft.com/office/drawing/2014/main" id="{E0B62FD8-2780-4297-A483-D4F4A35CC4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F3B97C-8BC5-4400-AD12-437B6861C6FB}"/>
              </a:ext>
            </a:extLst>
          </p:cNvPr>
          <p:cNvSpPr>
            <a:spLocks noGrp="1"/>
          </p:cNvSpPr>
          <p:nvPr>
            <p:ph type="sldNum" sz="quarter" idx="12"/>
          </p:nvPr>
        </p:nvSpPr>
        <p:spPr/>
        <p:txBody>
          <a:bodyPr/>
          <a:lstStyle/>
          <a:p>
            <a:fld id="{48F6129C-45C5-4323-A73A-41B07CC73FE5}" type="slidenum">
              <a:rPr lang="en-US" smtClean="0"/>
              <a:t>‹#›</a:t>
            </a:fld>
            <a:endParaRPr lang="en-US"/>
          </a:p>
        </p:txBody>
      </p:sp>
    </p:spTree>
    <p:extLst>
      <p:ext uri="{BB962C8B-B14F-4D97-AF65-F5344CB8AC3E}">
        <p14:creationId xmlns:p14="http://schemas.microsoft.com/office/powerpoint/2010/main" val="15118819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D9A73F4-60C9-4168-A60E-D7F28885C90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6C064B8-CFAE-49AD-9503-10E10693FDF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10C741-20FC-47BF-A210-012857721BD3}"/>
              </a:ext>
            </a:extLst>
          </p:cNvPr>
          <p:cNvSpPr>
            <a:spLocks noGrp="1"/>
          </p:cNvSpPr>
          <p:nvPr>
            <p:ph type="dt" sz="half" idx="10"/>
          </p:nvPr>
        </p:nvSpPr>
        <p:spPr/>
        <p:txBody>
          <a:bodyPr/>
          <a:lstStyle/>
          <a:p>
            <a:fld id="{F00A4F6F-AAD1-4501-8545-FD56850289E0}" type="datetimeFigureOut">
              <a:rPr lang="en-US" smtClean="0"/>
              <a:t>12/22/2020</a:t>
            </a:fld>
            <a:endParaRPr lang="en-US"/>
          </a:p>
        </p:txBody>
      </p:sp>
      <p:sp>
        <p:nvSpPr>
          <p:cNvPr id="5" name="Footer Placeholder 4">
            <a:extLst>
              <a:ext uri="{FF2B5EF4-FFF2-40B4-BE49-F238E27FC236}">
                <a16:creationId xmlns:a16="http://schemas.microsoft.com/office/drawing/2014/main" id="{04794642-4566-40FD-8EA3-8D4149C514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D1BEA3-CE5F-4736-BDFC-097D05A74AEC}"/>
              </a:ext>
            </a:extLst>
          </p:cNvPr>
          <p:cNvSpPr>
            <a:spLocks noGrp="1"/>
          </p:cNvSpPr>
          <p:nvPr>
            <p:ph type="sldNum" sz="quarter" idx="12"/>
          </p:nvPr>
        </p:nvSpPr>
        <p:spPr/>
        <p:txBody>
          <a:bodyPr/>
          <a:lstStyle/>
          <a:p>
            <a:fld id="{48F6129C-45C5-4323-A73A-41B07CC73FE5}" type="slidenum">
              <a:rPr lang="en-US" smtClean="0"/>
              <a:t>‹#›</a:t>
            </a:fld>
            <a:endParaRPr lang="en-US"/>
          </a:p>
        </p:txBody>
      </p:sp>
    </p:spTree>
    <p:extLst>
      <p:ext uri="{BB962C8B-B14F-4D97-AF65-F5344CB8AC3E}">
        <p14:creationId xmlns:p14="http://schemas.microsoft.com/office/powerpoint/2010/main" val="191851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4ED96-D82C-4F23-A05E-56285793A43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A50E5D8-A9F8-4FA9-B1ED-F230F75FD09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5E4DD0-C754-4845-B82E-44F35BA3EBB8}"/>
              </a:ext>
            </a:extLst>
          </p:cNvPr>
          <p:cNvSpPr>
            <a:spLocks noGrp="1"/>
          </p:cNvSpPr>
          <p:nvPr>
            <p:ph type="dt" sz="half" idx="10"/>
          </p:nvPr>
        </p:nvSpPr>
        <p:spPr/>
        <p:txBody>
          <a:bodyPr/>
          <a:lstStyle/>
          <a:p>
            <a:fld id="{F00A4F6F-AAD1-4501-8545-FD56850289E0}" type="datetimeFigureOut">
              <a:rPr lang="en-US" smtClean="0"/>
              <a:t>12/22/2020</a:t>
            </a:fld>
            <a:endParaRPr lang="en-US"/>
          </a:p>
        </p:txBody>
      </p:sp>
      <p:sp>
        <p:nvSpPr>
          <p:cNvPr id="5" name="Footer Placeholder 4">
            <a:extLst>
              <a:ext uri="{FF2B5EF4-FFF2-40B4-BE49-F238E27FC236}">
                <a16:creationId xmlns:a16="http://schemas.microsoft.com/office/drawing/2014/main" id="{EDE991DF-2E32-4D93-9E60-FDC4CA937A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ADEA58-58EC-4DB2-BCF2-EE18E625B5B3}"/>
              </a:ext>
            </a:extLst>
          </p:cNvPr>
          <p:cNvSpPr>
            <a:spLocks noGrp="1"/>
          </p:cNvSpPr>
          <p:nvPr>
            <p:ph type="sldNum" sz="quarter" idx="12"/>
          </p:nvPr>
        </p:nvSpPr>
        <p:spPr/>
        <p:txBody>
          <a:bodyPr/>
          <a:lstStyle/>
          <a:p>
            <a:fld id="{48F6129C-45C5-4323-A73A-41B07CC73FE5}" type="slidenum">
              <a:rPr lang="en-US" smtClean="0"/>
              <a:t>‹#›</a:t>
            </a:fld>
            <a:endParaRPr lang="en-US"/>
          </a:p>
        </p:txBody>
      </p:sp>
    </p:spTree>
    <p:extLst>
      <p:ext uri="{BB962C8B-B14F-4D97-AF65-F5344CB8AC3E}">
        <p14:creationId xmlns:p14="http://schemas.microsoft.com/office/powerpoint/2010/main" val="31393492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8B7F4-2C44-495B-93D1-ADB631927F9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E7D586D-694B-4714-9567-D01BED9609B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FF414C8-526A-4FAF-8640-4A6F2038CD30}"/>
              </a:ext>
            </a:extLst>
          </p:cNvPr>
          <p:cNvSpPr>
            <a:spLocks noGrp="1"/>
          </p:cNvSpPr>
          <p:nvPr>
            <p:ph type="dt" sz="half" idx="10"/>
          </p:nvPr>
        </p:nvSpPr>
        <p:spPr/>
        <p:txBody>
          <a:bodyPr/>
          <a:lstStyle/>
          <a:p>
            <a:fld id="{F00A4F6F-AAD1-4501-8545-FD56850289E0}" type="datetimeFigureOut">
              <a:rPr lang="en-US" smtClean="0"/>
              <a:t>12/22/2020</a:t>
            </a:fld>
            <a:endParaRPr lang="en-US"/>
          </a:p>
        </p:txBody>
      </p:sp>
      <p:sp>
        <p:nvSpPr>
          <p:cNvPr id="5" name="Footer Placeholder 4">
            <a:extLst>
              <a:ext uri="{FF2B5EF4-FFF2-40B4-BE49-F238E27FC236}">
                <a16:creationId xmlns:a16="http://schemas.microsoft.com/office/drawing/2014/main" id="{4F17A129-F68D-4CD0-9CE2-8096D09655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9C2179-9AE6-458F-B372-FB231482C920}"/>
              </a:ext>
            </a:extLst>
          </p:cNvPr>
          <p:cNvSpPr>
            <a:spLocks noGrp="1"/>
          </p:cNvSpPr>
          <p:nvPr>
            <p:ph type="sldNum" sz="quarter" idx="12"/>
          </p:nvPr>
        </p:nvSpPr>
        <p:spPr/>
        <p:txBody>
          <a:bodyPr/>
          <a:lstStyle/>
          <a:p>
            <a:fld id="{48F6129C-45C5-4323-A73A-41B07CC73FE5}" type="slidenum">
              <a:rPr lang="en-US" smtClean="0"/>
              <a:t>‹#›</a:t>
            </a:fld>
            <a:endParaRPr lang="en-US"/>
          </a:p>
        </p:txBody>
      </p:sp>
    </p:spTree>
    <p:extLst>
      <p:ext uri="{BB962C8B-B14F-4D97-AF65-F5344CB8AC3E}">
        <p14:creationId xmlns:p14="http://schemas.microsoft.com/office/powerpoint/2010/main" val="2994627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16FD7-545C-45C8-B01C-ED4EBF1402D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00E3B1D-7E6E-48BB-8A2F-A1B4AAE29B9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13E99BD-24B0-465D-B48D-BC1F4E64D6F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E5C791-5AFD-4424-A39E-893AA69020CB}"/>
              </a:ext>
            </a:extLst>
          </p:cNvPr>
          <p:cNvSpPr>
            <a:spLocks noGrp="1"/>
          </p:cNvSpPr>
          <p:nvPr>
            <p:ph type="dt" sz="half" idx="10"/>
          </p:nvPr>
        </p:nvSpPr>
        <p:spPr/>
        <p:txBody>
          <a:bodyPr/>
          <a:lstStyle/>
          <a:p>
            <a:fld id="{F00A4F6F-AAD1-4501-8545-FD56850289E0}" type="datetimeFigureOut">
              <a:rPr lang="en-US" smtClean="0"/>
              <a:t>12/22/2020</a:t>
            </a:fld>
            <a:endParaRPr lang="en-US"/>
          </a:p>
        </p:txBody>
      </p:sp>
      <p:sp>
        <p:nvSpPr>
          <p:cNvPr id="6" name="Footer Placeholder 5">
            <a:extLst>
              <a:ext uri="{FF2B5EF4-FFF2-40B4-BE49-F238E27FC236}">
                <a16:creationId xmlns:a16="http://schemas.microsoft.com/office/drawing/2014/main" id="{F8288D7F-0DA7-417C-AB81-B3D19A04677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699690D-CA4A-4892-B669-34AE5F07154A}"/>
              </a:ext>
            </a:extLst>
          </p:cNvPr>
          <p:cNvSpPr>
            <a:spLocks noGrp="1"/>
          </p:cNvSpPr>
          <p:nvPr>
            <p:ph type="sldNum" sz="quarter" idx="12"/>
          </p:nvPr>
        </p:nvSpPr>
        <p:spPr/>
        <p:txBody>
          <a:bodyPr/>
          <a:lstStyle/>
          <a:p>
            <a:fld id="{48F6129C-45C5-4323-A73A-41B07CC73FE5}" type="slidenum">
              <a:rPr lang="en-US" smtClean="0"/>
              <a:t>‹#›</a:t>
            </a:fld>
            <a:endParaRPr lang="en-US"/>
          </a:p>
        </p:txBody>
      </p:sp>
    </p:spTree>
    <p:extLst>
      <p:ext uri="{BB962C8B-B14F-4D97-AF65-F5344CB8AC3E}">
        <p14:creationId xmlns:p14="http://schemas.microsoft.com/office/powerpoint/2010/main" val="3442669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C24A2-49AE-4754-9B32-6BF6FB0B8D9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C175204-421D-476E-BC16-6990DBE5101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D08C177-D87F-4D91-B1BA-F673D9E485B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8638F85-B841-49F6-8E35-A1FE9DE8EAD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FD7BB8D-4523-49A5-B4C5-DFD618919F8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0606A07-1ABE-4BCF-93DE-F8DE0DF37A1F}"/>
              </a:ext>
            </a:extLst>
          </p:cNvPr>
          <p:cNvSpPr>
            <a:spLocks noGrp="1"/>
          </p:cNvSpPr>
          <p:nvPr>
            <p:ph type="dt" sz="half" idx="10"/>
          </p:nvPr>
        </p:nvSpPr>
        <p:spPr/>
        <p:txBody>
          <a:bodyPr/>
          <a:lstStyle/>
          <a:p>
            <a:fld id="{F00A4F6F-AAD1-4501-8545-FD56850289E0}" type="datetimeFigureOut">
              <a:rPr lang="en-US" smtClean="0"/>
              <a:t>12/22/2020</a:t>
            </a:fld>
            <a:endParaRPr lang="en-US"/>
          </a:p>
        </p:txBody>
      </p:sp>
      <p:sp>
        <p:nvSpPr>
          <p:cNvPr id="8" name="Footer Placeholder 7">
            <a:extLst>
              <a:ext uri="{FF2B5EF4-FFF2-40B4-BE49-F238E27FC236}">
                <a16:creationId xmlns:a16="http://schemas.microsoft.com/office/drawing/2014/main" id="{A6448612-4368-43C1-92E3-18B1C656F41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178B14D-1350-4334-93C1-7B47B0FE95EA}"/>
              </a:ext>
            </a:extLst>
          </p:cNvPr>
          <p:cNvSpPr>
            <a:spLocks noGrp="1"/>
          </p:cNvSpPr>
          <p:nvPr>
            <p:ph type="sldNum" sz="quarter" idx="12"/>
          </p:nvPr>
        </p:nvSpPr>
        <p:spPr/>
        <p:txBody>
          <a:bodyPr/>
          <a:lstStyle/>
          <a:p>
            <a:fld id="{48F6129C-45C5-4323-A73A-41B07CC73FE5}" type="slidenum">
              <a:rPr lang="en-US" smtClean="0"/>
              <a:t>‹#›</a:t>
            </a:fld>
            <a:endParaRPr lang="en-US"/>
          </a:p>
        </p:txBody>
      </p:sp>
    </p:spTree>
    <p:extLst>
      <p:ext uri="{BB962C8B-B14F-4D97-AF65-F5344CB8AC3E}">
        <p14:creationId xmlns:p14="http://schemas.microsoft.com/office/powerpoint/2010/main" val="2691694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E4F62-022B-41B4-8AE9-BA4746DF242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5C0BB29-E8FA-4B3A-8ADD-C871330E0CC5}"/>
              </a:ext>
            </a:extLst>
          </p:cNvPr>
          <p:cNvSpPr>
            <a:spLocks noGrp="1"/>
          </p:cNvSpPr>
          <p:nvPr>
            <p:ph type="dt" sz="half" idx="10"/>
          </p:nvPr>
        </p:nvSpPr>
        <p:spPr/>
        <p:txBody>
          <a:bodyPr/>
          <a:lstStyle/>
          <a:p>
            <a:fld id="{F00A4F6F-AAD1-4501-8545-FD56850289E0}" type="datetimeFigureOut">
              <a:rPr lang="en-US" smtClean="0"/>
              <a:t>12/22/2020</a:t>
            </a:fld>
            <a:endParaRPr lang="en-US"/>
          </a:p>
        </p:txBody>
      </p:sp>
      <p:sp>
        <p:nvSpPr>
          <p:cNvPr id="4" name="Footer Placeholder 3">
            <a:extLst>
              <a:ext uri="{FF2B5EF4-FFF2-40B4-BE49-F238E27FC236}">
                <a16:creationId xmlns:a16="http://schemas.microsoft.com/office/drawing/2014/main" id="{47A05D88-D40E-4A39-ACD4-34105BF11E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08D8C1D-E88A-49AF-B704-BF4ED1FAA6E1}"/>
              </a:ext>
            </a:extLst>
          </p:cNvPr>
          <p:cNvSpPr>
            <a:spLocks noGrp="1"/>
          </p:cNvSpPr>
          <p:nvPr>
            <p:ph type="sldNum" sz="quarter" idx="12"/>
          </p:nvPr>
        </p:nvSpPr>
        <p:spPr/>
        <p:txBody>
          <a:bodyPr/>
          <a:lstStyle/>
          <a:p>
            <a:fld id="{48F6129C-45C5-4323-A73A-41B07CC73FE5}" type="slidenum">
              <a:rPr lang="en-US" smtClean="0"/>
              <a:t>‹#›</a:t>
            </a:fld>
            <a:endParaRPr lang="en-US"/>
          </a:p>
        </p:txBody>
      </p:sp>
    </p:spTree>
    <p:extLst>
      <p:ext uri="{BB962C8B-B14F-4D97-AF65-F5344CB8AC3E}">
        <p14:creationId xmlns:p14="http://schemas.microsoft.com/office/powerpoint/2010/main" val="13528216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F9DA18-4671-4026-848B-45C2595FE3D9}"/>
              </a:ext>
            </a:extLst>
          </p:cNvPr>
          <p:cNvSpPr>
            <a:spLocks noGrp="1"/>
          </p:cNvSpPr>
          <p:nvPr>
            <p:ph type="dt" sz="half" idx="10"/>
          </p:nvPr>
        </p:nvSpPr>
        <p:spPr/>
        <p:txBody>
          <a:bodyPr/>
          <a:lstStyle/>
          <a:p>
            <a:fld id="{F00A4F6F-AAD1-4501-8545-FD56850289E0}" type="datetimeFigureOut">
              <a:rPr lang="en-US" smtClean="0"/>
              <a:t>12/22/2020</a:t>
            </a:fld>
            <a:endParaRPr lang="en-US"/>
          </a:p>
        </p:txBody>
      </p:sp>
      <p:sp>
        <p:nvSpPr>
          <p:cNvPr id="3" name="Footer Placeholder 2">
            <a:extLst>
              <a:ext uri="{FF2B5EF4-FFF2-40B4-BE49-F238E27FC236}">
                <a16:creationId xmlns:a16="http://schemas.microsoft.com/office/drawing/2014/main" id="{25CD3AF6-B762-4149-801D-935C186D38E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FB9A4E1-790D-46C1-AD3C-C4F9A2B85A4D}"/>
              </a:ext>
            </a:extLst>
          </p:cNvPr>
          <p:cNvSpPr>
            <a:spLocks noGrp="1"/>
          </p:cNvSpPr>
          <p:nvPr>
            <p:ph type="sldNum" sz="quarter" idx="12"/>
          </p:nvPr>
        </p:nvSpPr>
        <p:spPr/>
        <p:txBody>
          <a:bodyPr/>
          <a:lstStyle/>
          <a:p>
            <a:fld id="{48F6129C-45C5-4323-A73A-41B07CC73FE5}" type="slidenum">
              <a:rPr lang="en-US" smtClean="0"/>
              <a:t>‹#›</a:t>
            </a:fld>
            <a:endParaRPr lang="en-US"/>
          </a:p>
        </p:txBody>
      </p:sp>
    </p:spTree>
    <p:extLst>
      <p:ext uri="{BB962C8B-B14F-4D97-AF65-F5344CB8AC3E}">
        <p14:creationId xmlns:p14="http://schemas.microsoft.com/office/powerpoint/2010/main" val="1794511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9846B-3D2D-4E0D-88E0-19C110C740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D7213BD-2C9C-4830-9112-D80298A91BC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3B3FFE2-58A4-4F43-8A12-472FA2D0DB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15426A-7104-455F-A66A-1D79532E2A65}"/>
              </a:ext>
            </a:extLst>
          </p:cNvPr>
          <p:cNvSpPr>
            <a:spLocks noGrp="1"/>
          </p:cNvSpPr>
          <p:nvPr>
            <p:ph type="dt" sz="half" idx="10"/>
          </p:nvPr>
        </p:nvSpPr>
        <p:spPr/>
        <p:txBody>
          <a:bodyPr/>
          <a:lstStyle/>
          <a:p>
            <a:fld id="{F00A4F6F-AAD1-4501-8545-FD56850289E0}" type="datetimeFigureOut">
              <a:rPr lang="en-US" smtClean="0"/>
              <a:t>12/22/2020</a:t>
            </a:fld>
            <a:endParaRPr lang="en-US"/>
          </a:p>
        </p:txBody>
      </p:sp>
      <p:sp>
        <p:nvSpPr>
          <p:cNvPr id="6" name="Footer Placeholder 5">
            <a:extLst>
              <a:ext uri="{FF2B5EF4-FFF2-40B4-BE49-F238E27FC236}">
                <a16:creationId xmlns:a16="http://schemas.microsoft.com/office/drawing/2014/main" id="{8DA73382-56E6-4CFF-B735-5CCD82292B8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C7669E-3159-488A-8254-9741487E2711}"/>
              </a:ext>
            </a:extLst>
          </p:cNvPr>
          <p:cNvSpPr>
            <a:spLocks noGrp="1"/>
          </p:cNvSpPr>
          <p:nvPr>
            <p:ph type="sldNum" sz="quarter" idx="12"/>
          </p:nvPr>
        </p:nvSpPr>
        <p:spPr/>
        <p:txBody>
          <a:bodyPr/>
          <a:lstStyle/>
          <a:p>
            <a:fld id="{48F6129C-45C5-4323-A73A-41B07CC73FE5}" type="slidenum">
              <a:rPr lang="en-US" smtClean="0"/>
              <a:t>‹#›</a:t>
            </a:fld>
            <a:endParaRPr lang="en-US"/>
          </a:p>
        </p:txBody>
      </p:sp>
    </p:spTree>
    <p:extLst>
      <p:ext uri="{BB962C8B-B14F-4D97-AF65-F5344CB8AC3E}">
        <p14:creationId xmlns:p14="http://schemas.microsoft.com/office/powerpoint/2010/main" val="38695214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39C1A-8B05-420D-8943-0BB5163D8D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892A17E-B759-46E1-B07F-EBDCFEA5A7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FED3CCB-690C-4390-9C98-1B52D0304B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E95D155-18E8-4028-A2B6-4F644060FE97}"/>
              </a:ext>
            </a:extLst>
          </p:cNvPr>
          <p:cNvSpPr>
            <a:spLocks noGrp="1"/>
          </p:cNvSpPr>
          <p:nvPr>
            <p:ph type="dt" sz="half" idx="10"/>
          </p:nvPr>
        </p:nvSpPr>
        <p:spPr/>
        <p:txBody>
          <a:bodyPr/>
          <a:lstStyle/>
          <a:p>
            <a:fld id="{F00A4F6F-AAD1-4501-8545-FD56850289E0}" type="datetimeFigureOut">
              <a:rPr lang="en-US" smtClean="0"/>
              <a:t>12/22/2020</a:t>
            </a:fld>
            <a:endParaRPr lang="en-US"/>
          </a:p>
        </p:txBody>
      </p:sp>
      <p:sp>
        <p:nvSpPr>
          <p:cNvPr id="6" name="Footer Placeholder 5">
            <a:extLst>
              <a:ext uri="{FF2B5EF4-FFF2-40B4-BE49-F238E27FC236}">
                <a16:creationId xmlns:a16="http://schemas.microsoft.com/office/drawing/2014/main" id="{38276D77-A22C-4B72-8DCA-9FD5FF63F5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8DD785F-C419-4AF6-B3E6-C227EEEEE0C3}"/>
              </a:ext>
            </a:extLst>
          </p:cNvPr>
          <p:cNvSpPr>
            <a:spLocks noGrp="1"/>
          </p:cNvSpPr>
          <p:nvPr>
            <p:ph type="sldNum" sz="quarter" idx="12"/>
          </p:nvPr>
        </p:nvSpPr>
        <p:spPr/>
        <p:txBody>
          <a:bodyPr/>
          <a:lstStyle/>
          <a:p>
            <a:fld id="{48F6129C-45C5-4323-A73A-41B07CC73FE5}" type="slidenum">
              <a:rPr lang="en-US" smtClean="0"/>
              <a:t>‹#›</a:t>
            </a:fld>
            <a:endParaRPr lang="en-US"/>
          </a:p>
        </p:txBody>
      </p:sp>
    </p:spTree>
    <p:extLst>
      <p:ext uri="{BB962C8B-B14F-4D97-AF65-F5344CB8AC3E}">
        <p14:creationId xmlns:p14="http://schemas.microsoft.com/office/powerpoint/2010/main" val="4898969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6705F25-226F-4E49-8085-40486FBB9AA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7B4E187-26E2-40E7-A66D-182DE750F0F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5F2F11-6467-47E1-8091-7476D0FBA1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0A4F6F-AAD1-4501-8545-FD56850289E0}" type="datetimeFigureOut">
              <a:rPr lang="en-US" smtClean="0"/>
              <a:t>12/22/2020</a:t>
            </a:fld>
            <a:endParaRPr lang="en-US"/>
          </a:p>
        </p:txBody>
      </p:sp>
      <p:sp>
        <p:nvSpPr>
          <p:cNvPr id="5" name="Footer Placeholder 4">
            <a:extLst>
              <a:ext uri="{FF2B5EF4-FFF2-40B4-BE49-F238E27FC236}">
                <a16:creationId xmlns:a16="http://schemas.microsoft.com/office/drawing/2014/main" id="{9F5C5201-95AE-457F-9606-05D876D1DB0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03C09D8-7AB0-43CF-B0F1-C5A75FE0D7C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129C-45C5-4323-A73A-41B07CC73FE5}" type="slidenum">
              <a:rPr lang="en-US" smtClean="0"/>
              <a:t>‹#›</a:t>
            </a:fld>
            <a:endParaRPr lang="en-US"/>
          </a:p>
        </p:txBody>
      </p:sp>
    </p:spTree>
    <p:extLst>
      <p:ext uri="{BB962C8B-B14F-4D97-AF65-F5344CB8AC3E}">
        <p14:creationId xmlns:p14="http://schemas.microsoft.com/office/powerpoint/2010/main" val="29153390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slide" Target="slide45.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slide" Target="slide45.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slide" Target="slide45.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image" Target="../media/image9.jpg"/><Relationship Id="rId10" Type="http://schemas.openxmlformats.org/officeDocument/2006/relationships/image" Target="../media/image14.jpg"/><Relationship Id="rId4" Type="http://schemas.openxmlformats.org/officeDocument/2006/relationships/image" Target="../media/image8.jpg"/><Relationship Id="rId9" Type="http://schemas.openxmlformats.org/officeDocument/2006/relationships/image" Target="../media/image13.jpg"/></Relationships>
</file>

<file path=ppt/slides/_rels/slide4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4B85B23-CDBC-4D8D-BF7B-4B21DBA985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8203" y="298298"/>
            <a:ext cx="3407079" cy="416219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6" name="TextBox 5">
            <a:extLst>
              <a:ext uri="{FF2B5EF4-FFF2-40B4-BE49-F238E27FC236}">
                <a16:creationId xmlns:a16="http://schemas.microsoft.com/office/drawing/2014/main" id="{9DA53C4A-482C-4945-99E3-A5FA50D20D9B}"/>
              </a:ext>
            </a:extLst>
          </p:cNvPr>
          <p:cNvSpPr txBox="1"/>
          <p:nvPr/>
        </p:nvSpPr>
        <p:spPr>
          <a:xfrm>
            <a:off x="6472246" y="298298"/>
            <a:ext cx="3077317" cy="584775"/>
          </a:xfrm>
          <a:prstGeom prst="rect">
            <a:avLst/>
          </a:prstGeom>
          <a:noFill/>
        </p:spPr>
        <p:txBody>
          <a:bodyPr wrap="none" rtlCol="0">
            <a:spAutoFit/>
          </a:bodyPr>
          <a:lstStyle/>
          <a:p>
            <a:r>
              <a:rPr lang="en-US" sz="3200" dirty="0">
                <a:latin typeface="Brush Script MT" panose="03060802040406070304" pitchFamily="66" charset="0"/>
              </a:rPr>
              <a:t>In The Name Of God</a:t>
            </a:r>
          </a:p>
        </p:txBody>
      </p:sp>
      <p:sp>
        <p:nvSpPr>
          <p:cNvPr id="8" name="TextBox 7">
            <a:extLst>
              <a:ext uri="{FF2B5EF4-FFF2-40B4-BE49-F238E27FC236}">
                <a16:creationId xmlns:a16="http://schemas.microsoft.com/office/drawing/2014/main" id="{B0214F68-7040-4699-BBCC-7EA5076949D8}"/>
              </a:ext>
            </a:extLst>
          </p:cNvPr>
          <p:cNvSpPr txBox="1"/>
          <p:nvPr/>
        </p:nvSpPr>
        <p:spPr>
          <a:xfrm>
            <a:off x="4459264" y="3892746"/>
            <a:ext cx="7103283" cy="1077218"/>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algn="ctr"/>
            <a:r>
              <a:rPr lang="en-US" sz="3200" b="1" dirty="0">
                <a:latin typeface="Bradley Hand ITC" panose="03070402050302030203" pitchFamily="66" charset="0"/>
              </a:rPr>
              <a:t>Title: </a:t>
            </a:r>
            <a:r>
              <a:rPr lang="en-US" sz="3200" b="1" dirty="0">
                <a:solidFill>
                  <a:srgbClr val="C00000"/>
                </a:solidFill>
                <a:latin typeface="Bradley Hand ITC" panose="03070402050302030203" pitchFamily="66" charset="0"/>
              </a:rPr>
              <a:t> urogenital changes of the menopause</a:t>
            </a:r>
          </a:p>
        </p:txBody>
      </p:sp>
      <p:sp>
        <p:nvSpPr>
          <p:cNvPr id="10" name="TextBox 9">
            <a:extLst>
              <a:ext uri="{FF2B5EF4-FFF2-40B4-BE49-F238E27FC236}">
                <a16:creationId xmlns:a16="http://schemas.microsoft.com/office/drawing/2014/main" id="{C32959CA-486F-4438-984D-ACD5135AD298}"/>
              </a:ext>
            </a:extLst>
          </p:cNvPr>
          <p:cNvSpPr txBox="1"/>
          <p:nvPr/>
        </p:nvSpPr>
        <p:spPr>
          <a:xfrm>
            <a:off x="3745282" y="883073"/>
            <a:ext cx="8179496" cy="1754326"/>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r>
              <a:rPr lang="en-US" sz="3600" b="1" dirty="0">
                <a:solidFill>
                  <a:srgbClr val="002060"/>
                </a:solidFill>
                <a:latin typeface="Bradley Hand ITC" panose="03070402050302030203" pitchFamily="66" charset="0"/>
              </a:rPr>
              <a:t>Specialized webinar of urogynecology department of Tabriz University of Medical Sciences</a:t>
            </a:r>
          </a:p>
        </p:txBody>
      </p:sp>
      <p:sp>
        <p:nvSpPr>
          <p:cNvPr id="15" name="TextBox 14">
            <a:extLst>
              <a:ext uri="{FF2B5EF4-FFF2-40B4-BE49-F238E27FC236}">
                <a16:creationId xmlns:a16="http://schemas.microsoft.com/office/drawing/2014/main" id="{A05FB627-890B-4F78-A7CD-BFA9CDFB9BA2}"/>
              </a:ext>
            </a:extLst>
          </p:cNvPr>
          <p:cNvSpPr txBox="1"/>
          <p:nvPr/>
        </p:nvSpPr>
        <p:spPr>
          <a:xfrm>
            <a:off x="5597077" y="3246415"/>
            <a:ext cx="4618572" cy="646331"/>
          </a:xfrm>
          <a:prstGeom prst="rect">
            <a:avLst/>
          </a:prstGeom>
          <a:noFill/>
        </p:spPr>
        <p:txBody>
          <a:bodyPr wrap="none" rtlCol="0">
            <a:spAutoFit/>
          </a:bodyPr>
          <a:lstStyle/>
          <a:p>
            <a:r>
              <a:rPr lang="en-US" sz="3600" b="1" dirty="0">
                <a:latin typeface="Bradley Hand ITC" panose="03070402050302030203" pitchFamily="66" charset="0"/>
              </a:rPr>
              <a:t>Lecturer: </a:t>
            </a:r>
            <a:r>
              <a:rPr lang="en-US" sz="3600" b="1" dirty="0">
                <a:solidFill>
                  <a:srgbClr val="C00000"/>
                </a:solidFill>
                <a:latin typeface="Bradley Hand ITC" panose="03070402050302030203" pitchFamily="66" charset="0"/>
              </a:rPr>
              <a:t>Dr P. </a:t>
            </a:r>
            <a:r>
              <a:rPr lang="en-US" sz="3600" b="1" dirty="0" err="1">
                <a:solidFill>
                  <a:srgbClr val="C00000"/>
                </a:solidFill>
                <a:latin typeface="Bradley Hand ITC" panose="03070402050302030203" pitchFamily="66" charset="0"/>
              </a:rPr>
              <a:t>Bastani</a:t>
            </a:r>
            <a:endParaRPr lang="en-US" sz="3600" b="1" dirty="0">
              <a:solidFill>
                <a:srgbClr val="C00000"/>
              </a:solidFill>
              <a:latin typeface="Bradley Hand ITC" panose="03070402050302030203" pitchFamily="66" charset="0"/>
            </a:endParaRPr>
          </a:p>
        </p:txBody>
      </p:sp>
      <p:sp>
        <p:nvSpPr>
          <p:cNvPr id="16" name="TextBox 15">
            <a:extLst>
              <a:ext uri="{FF2B5EF4-FFF2-40B4-BE49-F238E27FC236}">
                <a16:creationId xmlns:a16="http://schemas.microsoft.com/office/drawing/2014/main" id="{B97D4AE9-6847-4E0C-99FA-FEE8BE31828D}"/>
              </a:ext>
            </a:extLst>
          </p:cNvPr>
          <p:cNvSpPr txBox="1"/>
          <p:nvPr/>
        </p:nvSpPr>
        <p:spPr>
          <a:xfrm rot="21309932">
            <a:off x="-123653" y="4408383"/>
            <a:ext cx="2680570" cy="338554"/>
          </a:xfrm>
          <a:prstGeom prst="rect">
            <a:avLst/>
          </a:prstGeom>
          <a:noFill/>
        </p:spPr>
        <p:txBody>
          <a:bodyPr wrap="square" rtlCol="0">
            <a:spAutoFit/>
          </a:bodyPr>
          <a:lstStyle/>
          <a:p>
            <a:pPr algn="ctr"/>
            <a:r>
              <a:rPr lang="en-US" sz="1600" b="1" dirty="0">
                <a:latin typeface="Brush Script MT" panose="03060802040406070304" pitchFamily="66" charset="0"/>
              </a:rPr>
              <a:t>Date: 99.10.04</a:t>
            </a:r>
          </a:p>
        </p:txBody>
      </p:sp>
      <p:sp>
        <p:nvSpPr>
          <p:cNvPr id="17" name="TextBox 16">
            <a:extLst>
              <a:ext uri="{FF2B5EF4-FFF2-40B4-BE49-F238E27FC236}">
                <a16:creationId xmlns:a16="http://schemas.microsoft.com/office/drawing/2014/main" id="{1B5F5927-AA0B-4D8F-822D-BB5529393036}"/>
              </a:ext>
            </a:extLst>
          </p:cNvPr>
          <p:cNvSpPr txBox="1"/>
          <p:nvPr/>
        </p:nvSpPr>
        <p:spPr>
          <a:xfrm rot="21285463">
            <a:off x="3398357" y="4111563"/>
            <a:ext cx="939452" cy="369332"/>
          </a:xfrm>
          <a:prstGeom prst="rect">
            <a:avLst/>
          </a:prstGeom>
          <a:noFill/>
        </p:spPr>
        <p:txBody>
          <a:bodyPr wrap="square" rtlCol="0">
            <a:spAutoFit/>
          </a:bodyPr>
          <a:lstStyle/>
          <a:p>
            <a:r>
              <a:rPr lang="en-US" dirty="0">
                <a:latin typeface="Brush Script MT" panose="03060802040406070304" pitchFamily="66" charset="0"/>
              </a:rPr>
              <a:t>2020</a:t>
            </a:r>
          </a:p>
        </p:txBody>
      </p:sp>
    </p:spTree>
    <p:extLst>
      <p:ext uri="{BB962C8B-B14F-4D97-AF65-F5344CB8AC3E}">
        <p14:creationId xmlns:p14="http://schemas.microsoft.com/office/powerpoint/2010/main" val="40778962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C1749AA-BF89-455F-AF32-97E6ED3466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3256" y="263046"/>
            <a:ext cx="2830882" cy="424632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 name="TextBox 1">
            <a:extLst>
              <a:ext uri="{FF2B5EF4-FFF2-40B4-BE49-F238E27FC236}">
                <a16:creationId xmlns:a16="http://schemas.microsoft.com/office/drawing/2014/main" id="{E44E6EB0-4C42-4DAE-9F57-192C3D663F5D}"/>
              </a:ext>
            </a:extLst>
          </p:cNvPr>
          <p:cNvSpPr txBox="1"/>
          <p:nvPr/>
        </p:nvSpPr>
        <p:spPr>
          <a:xfrm>
            <a:off x="3994951" y="417250"/>
            <a:ext cx="7341833" cy="830997"/>
          </a:xfrm>
          <a:prstGeom prst="rect">
            <a:avLst/>
          </a:prstGeom>
          <a:noFill/>
        </p:spPr>
        <p:txBody>
          <a:bodyPr wrap="square" rtlCol="0">
            <a:spAutoFit/>
          </a:bodyPr>
          <a:lstStyle/>
          <a:p>
            <a:r>
              <a:rPr lang="en-US" sz="2400" i="1" dirty="0">
                <a:solidFill>
                  <a:srgbClr val="00B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Accompanying changes in sexual function include declines in:</a:t>
            </a:r>
            <a:endParaRPr lang="en-US" sz="2400" i="1" dirty="0">
              <a:solidFill>
                <a:srgbClr val="00B050"/>
              </a:solidFill>
              <a:effectLst>
                <a:outerShdw blurRad="38100" dist="38100" dir="2700000" algn="tl">
                  <a:srgbClr val="000000">
                    <a:alpha val="43137"/>
                  </a:srgbClr>
                </a:outerShdw>
              </a:effectLst>
            </a:endParaRPr>
          </a:p>
        </p:txBody>
      </p:sp>
      <p:sp>
        <p:nvSpPr>
          <p:cNvPr id="4" name="TextBox 3">
            <a:extLst>
              <a:ext uri="{FF2B5EF4-FFF2-40B4-BE49-F238E27FC236}">
                <a16:creationId xmlns:a16="http://schemas.microsoft.com/office/drawing/2014/main" id="{499ADE7C-1308-473E-A46B-FE371C8284B6}"/>
              </a:ext>
            </a:extLst>
          </p:cNvPr>
          <p:cNvSpPr txBox="1"/>
          <p:nvPr/>
        </p:nvSpPr>
        <p:spPr>
          <a:xfrm>
            <a:off x="4212453" y="2077375"/>
            <a:ext cx="6906827" cy="1477328"/>
          </a:xfrm>
          <a:prstGeom prst="rect">
            <a:avLst/>
          </a:prstGeom>
          <a:noFill/>
        </p:spPr>
        <p:txBody>
          <a:bodyPr wrap="square" rtlCol="0">
            <a:spAutoFit/>
          </a:bodyPr>
          <a:lstStyle/>
          <a:p>
            <a:pPr marL="0" indent="0">
              <a:buNone/>
            </a:pPr>
            <a:r>
              <a:rPr lang="en-US" dirty="0"/>
              <a:t> </a:t>
            </a:r>
            <a:r>
              <a:rPr lang="en-US" dirty="0">
                <a:solidFill>
                  <a:srgbClr val="7030A0"/>
                </a:solidFill>
                <a:latin typeface="Arial" panose="020B0604020202020204" pitchFamily="34" charset="0"/>
                <a:cs typeface="Arial" panose="020B0604020202020204" pitchFamily="34" charset="0"/>
              </a:rPr>
              <a:t>●Decline in libido</a:t>
            </a:r>
          </a:p>
          <a:p>
            <a:pPr marL="0" indent="0">
              <a:buNone/>
            </a:pPr>
            <a:r>
              <a:rPr lang="en-US" dirty="0">
                <a:solidFill>
                  <a:srgbClr val="7030A0"/>
                </a:solidFill>
                <a:latin typeface="Arial" panose="020B0604020202020204" pitchFamily="34" charset="0"/>
                <a:cs typeface="Arial" panose="020B0604020202020204" pitchFamily="34" charset="0"/>
              </a:rPr>
              <a:t>   ●Sexual responsiveness</a:t>
            </a:r>
          </a:p>
          <a:p>
            <a:pPr marL="0" indent="0">
              <a:buNone/>
            </a:pPr>
            <a:r>
              <a:rPr lang="en-US" dirty="0">
                <a:solidFill>
                  <a:srgbClr val="7030A0"/>
                </a:solidFill>
                <a:latin typeface="Arial" panose="020B0604020202020204" pitchFamily="34" charset="0"/>
                <a:cs typeface="Arial" panose="020B0604020202020204" pitchFamily="34" charset="0"/>
              </a:rPr>
              <a:t>   ●Comfort level (sometimes resulting in uncomfortable     intercourse,    referred to as </a:t>
            </a:r>
            <a:r>
              <a:rPr lang="en-US" i="1" dirty="0">
                <a:solidFill>
                  <a:srgbClr val="7030A0"/>
                </a:solidFill>
                <a:latin typeface="Arial" panose="020B0604020202020204" pitchFamily="34" charset="0"/>
                <a:cs typeface="Arial" panose="020B0604020202020204" pitchFamily="34" charset="0"/>
              </a:rPr>
              <a:t>dyspareunia</a:t>
            </a:r>
            <a:r>
              <a:rPr lang="en-US" dirty="0">
                <a:solidFill>
                  <a:srgbClr val="7030A0"/>
                </a:solidFill>
                <a:latin typeface="Arial" panose="020B0604020202020204" pitchFamily="34" charset="0"/>
                <a:cs typeface="Arial" panose="020B0604020202020204" pitchFamily="34" charset="0"/>
              </a:rPr>
              <a:t>)</a:t>
            </a:r>
          </a:p>
          <a:p>
            <a:pPr marL="0" indent="0">
              <a:buNone/>
            </a:pPr>
            <a:r>
              <a:rPr lang="en-US" dirty="0">
                <a:solidFill>
                  <a:srgbClr val="7030A0"/>
                </a:solidFill>
                <a:latin typeface="Arial" panose="020B0604020202020204" pitchFamily="34" charset="0"/>
                <a:cs typeface="Arial" panose="020B0604020202020204" pitchFamily="34" charset="0"/>
              </a:rPr>
              <a:t>   ●Sexual frequency </a:t>
            </a:r>
          </a:p>
        </p:txBody>
      </p:sp>
    </p:spTree>
    <p:extLst>
      <p:ext uri="{BB962C8B-B14F-4D97-AF65-F5344CB8AC3E}">
        <p14:creationId xmlns:p14="http://schemas.microsoft.com/office/powerpoint/2010/main" val="34620598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C1749AA-BF89-455F-AF32-97E6ED3466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3256" y="263046"/>
            <a:ext cx="2830882" cy="424632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4" name="TextBox 3">
            <a:extLst>
              <a:ext uri="{FF2B5EF4-FFF2-40B4-BE49-F238E27FC236}">
                <a16:creationId xmlns:a16="http://schemas.microsoft.com/office/drawing/2014/main" id="{48E37585-C24A-4D57-9CAF-094263AFDD6B}"/>
              </a:ext>
            </a:extLst>
          </p:cNvPr>
          <p:cNvSpPr txBox="1"/>
          <p:nvPr/>
        </p:nvSpPr>
        <p:spPr>
          <a:xfrm>
            <a:off x="3923930" y="443883"/>
            <a:ext cx="6995604" cy="707886"/>
          </a:xfrm>
          <a:prstGeom prst="rect">
            <a:avLst/>
          </a:prstGeom>
          <a:noFill/>
        </p:spPr>
        <p:txBody>
          <a:bodyPr wrap="square" rtlCol="0">
            <a:spAutoFit/>
          </a:bodyPr>
          <a:lstStyle/>
          <a:p>
            <a:r>
              <a:rPr lang="en-US" sz="2000" i="1" dirty="0">
                <a:solidFill>
                  <a:srgbClr val="00B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Declines in testosterone production in postmenopausal women affects sexual function including:</a:t>
            </a:r>
          </a:p>
        </p:txBody>
      </p:sp>
      <p:sp>
        <p:nvSpPr>
          <p:cNvPr id="6" name="TextBox 5">
            <a:extLst>
              <a:ext uri="{FF2B5EF4-FFF2-40B4-BE49-F238E27FC236}">
                <a16:creationId xmlns:a16="http://schemas.microsoft.com/office/drawing/2014/main" id="{FFB2D80C-4B22-43A7-BE43-0F879F2692B0}"/>
              </a:ext>
            </a:extLst>
          </p:cNvPr>
          <p:cNvSpPr txBox="1"/>
          <p:nvPr/>
        </p:nvSpPr>
        <p:spPr>
          <a:xfrm>
            <a:off x="4083728" y="2024109"/>
            <a:ext cx="6613864" cy="923330"/>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rgbClr val="7030A0"/>
                </a:solidFill>
                <a:latin typeface="Arial" panose="020B0604020202020204" pitchFamily="34" charset="0"/>
                <a:cs typeface="Arial" panose="020B0604020202020204" pitchFamily="34" charset="0"/>
              </a:rPr>
              <a:t>   Loss of libido </a:t>
            </a:r>
          </a:p>
          <a:p>
            <a:pPr marL="285750" indent="-285750">
              <a:buFont typeface="Arial" panose="020B0604020202020204" pitchFamily="34" charset="0"/>
              <a:buChar char="•"/>
            </a:pPr>
            <a:r>
              <a:rPr lang="en-US" dirty="0">
                <a:solidFill>
                  <a:srgbClr val="7030A0"/>
                </a:solidFill>
                <a:latin typeface="Arial" panose="020B0604020202020204" pitchFamily="34" charset="0"/>
                <a:cs typeface="Arial" panose="020B0604020202020204" pitchFamily="34" charset="0"/>
              </a:rPr>
              <a:t>   Decreased clitoral, vulvar, and nipple sensitivity</a:t>
            </a:r>
          </a:p>
          <a:p>
            <a:pPr marL="285750" indent="-285750">
              <a:buFont typeface="Arial" panose="020B0604020202020204" pitchFamily="34" charset="0"/>
              <a:buChar char="•"/>
            </a:pPr>
            <a:r>
              <a:rPr lang="en-US" dirty="0">
                <a:solidFill>
                  <a:srgbClr val="7030A0"/>
                </a:solidFill>
                <a:latin typeface="Arial" panose="020B0604020202020204" pitchFamily="34" charset="0"/>
                <a:cs typeface="Arial" panose="020B0604020202020204" pitchFamily="34" charset="0"/>
              </a:rPr>
              <a:t>   Fatigue </a:t>
            </a:r>
          </a:p>
        </p:txBody>
      </p:sp>
    </p:spTree>
    <p:extLst>
      <p:ext uri="{BB962C8B-B14F-4D97-AF65-F5344CB8AC3E}">
        <p14:creationId xmlns:p14="http://schemas.microsoft.com/office/powerpoint/2010/main" val="8658451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C1749AA-BF89-455F-AF32-97E6ED3466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3256" y="263046"/>
            <a:ext cx="2830882" cy="424632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 name="TextBox 1">
            <a:extLst>
              <a:ext uri="{FF2B5EF4-FFF2-40B4-BE49-F238E27FC236}">
                <a16:creationId xmlns:a16="http://schemas.microsoft.com/office/drawing/2014/main" id="{B6277459-5BBF-4637-A8EE-C6232AA2AE60}"/>
              </a:ext>
            </a:extLst>
          </p:cNvPr>
          <p:cNvSpPr txBox="1"/>
          <p:nvPr/>
        </p:nvSpPr>
        <p:spPr>
          <a:xfrm>
            <a:off x="4172505" y="1899822"/>
            <a:ext cx="7102136" cy="2031325"/>
          </a:xfrm>
          <a:prstGeom prst="rect">
            <a:avLst/>
          </a:prstGeom>
          <a:noFill/>
        </p:spPr>
        <p:txBody>
          <a:bodyPr wrap="square" rtlCol="0">
            <a:spAutoFit/>
          </a:bodyPr>
          <a:lstStyle/>
          <a:p>
            <a:r>
              <a:rPr lang="en-US" dirty="0">
                <a:solidFill>
                  <a:srgbClr val="0070C0"/>
                </a:solidFill>
                <a:latin typeface="Arial" panose="020B0604020202020204" pitchFamily="34" charset="0"/>
                <a:cs typeface="Arial" panose="020B0604020202020204" pitchFamily="34" charset="0"/>
              </a:rPr>
              <a:t>important changes in bodily function</a:t>
            </a:r>
          </a:p>
          <a:p>
            <a:r>
              <a:rPr lang="en-US" dirty="0">
                <a:solidFill>
                  <a:srgbClr val="0070C0"/>
                </a:solidFill>
                <a:latin typeface="Arial" panose="020B0604020202020204" pitchFamily="34" charset="0"/>
                <a:cs typeface="Arial" panose="020B0604020202020204" pitchFamily="34" charset="0"/>
              </a:rPr>
              <a:t>Sexual desire remains relatively stable in most men</a:t>
            </a:r>
          </a:p>
          <a:p>
            <a:r>
              <a:rPr lang="en-US" dirty="0">
                <a:solidFill>
                  <a:srgbClr val="0070C0"/>
                </a:solidFill>
                <a:latin typeface="Arial" panose="020B0604020202020204" pitchFamily="34" charset="0"/>
                <a:cs typeface="Arial" panose="020B0604020202020204" pitchFamily="34" charset="0"/>
              </a:rPr>
              <a:t>Erections are less reliable and durable</a:t>
            </a:r>
          </a:p>
          <a:p>
            <a:r>
              <a:rPr lang="en-US" dirty="0">
                <a:solidFill>
                  <a:srgbClr val="0070C0"/>
                </a:solidFill>
                <a:latin typeface="Arial" panose="020B0604020202020204" pitchFamily="34" charset="0"/>
                <a:cs typeface="Arial" panose="020B0604020202020204" pitchFamily="34" charset="0"/>
              </a:rPr>
              <a:t>Ejaculation during orgasm involves decreased amounts of seminal fluid, </a:t>
            </a:r>
          </a:p>
          <a:p>
            <a:r>
              <a:rPr lang="en-US" dirty="0">
                <a:solidFill>
                  <a:srgbClr val="0070C0"/>
                </a:solidFill>
                <a:latin typeface="Arial" panose="020B0604020202020204" pitchFamily="34" charset="0"/>
                <a:cs typeface="Arial" panose="020B0604020202020204" pitchFamily="34" charset="0"/>
              </a:rPr>
              <a:t> the refractory period between orgasms can increase by hours to days</a:t>
            </a:r>
          </a:p>
        </p:txBody>
      </p:sp>
      <p:sp>
        <p:nvSpPr>
          <p:cNvPr id="5" name="TextBox 4">
            <a:extLst>
              <a:ext uri="{FF2B5EF4-FFF2-40B4-BE49-F238E27FC236}">
                <a16:creationId xmlns:a16="http://schemas.microsoft.com/office/drawing/2014/main" id="{172D87BA-3BEC-460F-AFF8-FEE410C2CDEC}"/>
              </a:ext>
            </a:extLst>
          </p:cNvPr>
          <p:cNvSpPr txBox="1"/>
          <p:nvPr/>
        </p:nvSpPr>
        <p:spPr>
          <a:xfrm>
            <a:off x="4279037" y="559293"/>
            <a:ext cx="5628443" cy="830997"/>
          </a:xfrm>
          <a:prstGeom prst="rect">
            <a:avLst/>
          </a:prstGeom>
          <a:noFill/>
        </p:spPr>
        <p:txBody>
          <a:bodyPr wrap="square" rtlCol="0">
            <a:spAutoFit/>
          </a:bodyPr>
          <a:lstStyle/>
          <a:p>
            <a:r>
              <a:rPr lang="en-US" sz="2400" b="1" i="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 Men declines in testosterone production linked to:</a:t>
            </a:r>
            <a:endParaRPr lang="en-US" sz="2400" i="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64355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C1749AA-BF89-455F-AF32-97E6ED3466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3256" y="263046"/>
            <a:ext cx="2830882" cy="424632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 name="TextBox 1">
            <a:extLst>
              <a:ext uri="{FF2B5EF4-FFF2-40B4-BE49-F238E27FC236}">
                <a16:creationId xmlns:a16="http://schemas.microsoft.com/office/drawing/2014/main" id="{97602061-005F-4904-B22C-AB76F9AD3A4C}"/>
              </a:ext>
            </a:extLst>
          </p:cNvPr>
          <p:cNvSpPr txBox="1"/>
          <p:nvPr/>
        </p:nvSpPr>
        <p:spPr>
          <a:xfrm>
            <a:off x="3781887" y="1597981"/>
            <a:ext cx="8194089" cy="4454040"/>
          </a:xfrm>
          <a:prstGeom prst="rect">
            <a:avLst/>
          </a:prstGeom>
          <a:noFill/>
        </p:spPr>
        <p:txBody>
          <a:bodyPr wrap="square" rtlCol="0">
            <a:spAutoFit/>
          </a:bodyPr>
          <a:lstStyle/>
          <a:p>
            <a:pPr marL="182880">
              <a:lnSpc>
                <a:spcPct val="120000"/>
              </a:lnSpc>
            </a:pPr>
            <a:r>
              <a:rPr lang="en-US" sz="1600" dirty="0">
                <a:solidFill>
                  <a:srgbClr val="0070C0"/>
                </a:solidFill>
                <a:latin typeface="Arial" panose="020B0604020202020204" pitchFamily="34" charset="0"/>
                <a:cs typeface="Arial" panose="020B0604020202020204" pitchFamily="34" charset="0"/>
              </a:rPr>
              <a:t>There is a general decline in the frequency of sexual activity in both sexes after the age of 65.</a:t>
            </a:r>
          </a:p>
          <a:p>
            <a:pPr marL="182880">
              <a:lnSpc>
                <a:spcPct val="120000"/>
              </a:lnSpc>
            </a:pPr>
            <a:r>
              <a:rPr lang="en-US" sz="1600" dirty="0">
                <a:solidFill>
                  <a:srgbClr val="0070C0"/>
                </a:solidFill>
                <a:latin typeface="Arial" panose="020B0604020202020204" pitchFamily="34" charset="0"/>
                <a:cs typeface="Arial" panose="020B0604020202020204" pitchFamily="34" charset="0"/>
              </a:rPr>
              <a:t> Fifty to 80 percent of men and women over 60 surveyed continue to be sexually active, having sexual intercourse at least once a month .</a:t>
            </a:r>
          </a:p>
          <a:p>
            <a:pPr marL="182880">
              <a:lnSpc>
                <a:spcPct val="120000"/>
              </a:lnSpc>
            </a:pPr>
            <a:r>
              <a:rPr lang="en-US" sz="1600" dirty="0">
                <a:solidFill>
                  <a:srgbClr val="0070C0"/>
                </a:solidFill>
                <a:latin typeface="Arial" panose="020B0604020202020204" pitchFamily="34" charset="0"/>
                <a:cs typeface="Arial" panose="020B0604020202020204" pitchFamily="34" charset="0"/>
              </a:rPr>
              <a:t>Older men tend to be more sexually active than older women, although sexual satisfaction among those active with a partner remains relatively high in both sexes. </a:t>
            </a:r>
          </a:p>
          <a:p>
            <a:pPr marL="182880">
              <a:lnSpc>
                <a:spcPct val="120000"/>
              </a:lnSpc>
            </a:pPr>
            <a:endParaRPr lang="en-US" sz="1600" dirty="0">
              <a:solidFill>
                <a:srgbClr val="0070C0"/>
              </a:solidFill>
              <a:latin typeface="Arial" panose="020B0604020202020204" pitchFamily="34" charset="0"/>
              <a:cs typeface="Arial" panose="020B0604020202020204" pitchFamily="34" charset="0"/>
            </a:endParaRPr>
          </a:p>
          <a:p>
            <a:pPr marL="0" indent="0">
              <a:lnSpc>
                <a:spcPct val="100000"/>
              </a:lnSpc>
              <a:buNone/>
            </a:pPr>
            <a:r>
              <a:rPr lang="en-US" sz="1600" dirty="0">
                <a:solidFill>
                  <a:srgbClr val="C00000"/>
                </a:solidFill>
                <a:latin typeface="Arial" panose="020B0604020202020204" pitchFamily="34" charset="0"/>
                <a:cs typeface="Arial" panose="020B0604020202020204" pitchFamily="34" charset="0"/>
              </a:rPr>
              <a:t>    The major predictors of both sexual interest and activity in late life include:</a:t>
            </a:r>
          </a:p>
          <a:p>
            <a:pPr marL="0" indent="0">
              <a:lnSpc>
                <a:spcPct val="100000"/>
              </a:lnSpc>
              <a:buNone/>
            </a:pPr>
            <a:endParaRPr lang="en-US" sz="1600" dirty="0">
              <a:solidFill>
                <a:srgbClr val="C00000"/>
              </a:solidFill>
              <a:latin typeface="Arial" panose="020B0604020202020204" pitchFamily="34" charset="0"/>
              <a:cs typeface="Arial" panose="020B0604020202020204" pitchFamily="34" charset="0"/>
            </a:endParaRPr>
          </a:p>
          <a:p>
            <a:pPr marL="285750" indent="-285750">
              <a:lnSpc>
                <a:spcPct val="150000"/>
              </a:lnSpc>
              <a:buFont typeface="Wingdings" panose="05000000000000000000" pitchFamily="2" charset="2"/>
              <a:buChar char="q"/>
            </a:pPr>
            <a:r>
              <a:rPr lang="en-US" sz="1600" dirty="0">
                <a:solidFill>
                  <a:srgbClr val="C00000"/>
                </a:solidFill>
                <a:latin typeface="Arial" panose="020B0604020202020204" pitchFamily="34" charset="0"/>
                <a:cs typeface="Arial" panose="020B0604020202020204" pitchFamily="34" charset="0"/>
              </a:rPr>
              <a:t>The previous level of sexual activity</a:t>
            </a:r>
          </a:p>
          <a:p>
            <a:pPr marL="285750" indent="-285750">
              <a:lnSpc>
                <a:spcPct val="150000"/>
              </a:lnSpc>
              <a:buFont typeface="Wingdings" panose="05000000000000000000" pitchFamily="2" charset="2"/>
              <a:buChar char="q"/>
            </a:pPr>
            <a:r>
              <a:rPr lang="en-US" sz="1600" dirty="0">
                <a:solidFill>
                  <a:srgbClr val="C00000"/>
                </a:solidFill>
                <a:latin typeface="Arial" panose="020B0604020202020204" pitchFamily="34" charset="0"/>
                <a:cs typeface="Arial" panose="020B0604020202020204" pitchFamily="34" charset="0"/>
              </a:rPr>
              <a:t>The individual’s physical and psychological health</a:t>
            </a:r>
          </a:p>
          <a:p>
            <a:pPr marL="285750" indent="-285750">
              <a:lnSpc>
                <a:spcPct val="150000"/>
              </a:lnSpc>
              <a:buFont typeface="Wingdings" panose="05000000000000000000" pitchFamily="2" charset="2"/>
              <a:buChar char="q"/>
            </a:pPr>
            <a:r>
              <a:rPr lang="en-US" sz="1600" dirty="0">
                <a:solidFill>
                  <a:srgbClr val="C00000"/>
                </a:solidFill>
                <a:latin typeface="Arial" panose="020B0604020202020204" pitchFamily="34" charset="0"/>
                <a:cs typeface="Arial" panose="020B0604020202020204" pitchFamily="34" charset="0"/>
              </a:rPr>
              <a:t>The availability, interest level, and health of a partner </a:t>
            </a:r>
          </a:p>
          <a:p>
            <a:pPr marL="285750" indent="-285750">
              <a:lnSpc>
                <a:spcPct val="150000"/>
              </a:lnSpc>
              <a:buFont typeface="Wingdings" panose="05000000000000000000" pitchFamily="2" charset="2"/>
              <a:buChar char="q"/>
            </a:pPr>
            <a:r>
              <a:rPr lang="en-US" sz="1600" dirty="0">
                <a:solidFill>
                  <a:srgbClr val="C00000"/>
                </a:solidFill>
                <a:latin typeface="Arial" panose="020B0604020202020204" pitchFamily="34" charset="0"/>
                <a:cs typeface="Arial" panose="020B0604020202020204" pitchFamily="34" charset="0"/>
              </a:rPr>
              <a:t>Physical health appears to be the most influential factor for older men while the quality of the relationship is most important for older women </a:t>
            </a:r>
          </a:p>
        </p:txBody>
      </p:sp>
      <p:sp>
        <p:nvSpPr>
          <p:cNvPr id="4" name="TextBox 3">
            <a:extLst>
              <a:ext uri="{FF2B5EF4-FFF2-40B4-BE49-F238E27FC236}">
                <a16:creationId xmlns:a16="http://schemas.microsoft.com/office/drawing/2014/main" id="{7F2BEFA7-1D86-473A-9A02-051D6C63F7F0}"/>
              </a:ext>
            </a:extLst>
          </p:cNvPr>
          <p:cNvSpPr txBox="1"/>
          <p:nvPr/>
        </p:nvSpPr>
        <p:spPr>
          <a:xfrm>
            <a:off x="4483223" y="408373"/>
            <a:ext cx="4944862" cy="523220"/>
          </a:xfrm>
          <a:prstGeom prst="rect">
            <a:avLst/>
          </a:prstGeom>
          <a:noFill/>
        </p:spPr>
        <p:txBody>
          <a:bodyPr wrap="square" rtlCol="0">
            <a:spAutoFit/>
          </a:bodyPr>
          <a:lstStyle/>
          <a:p>
            <a:r>
              <a:rPr lang="en-US" sz="2800" b="1" i="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Men and women:</a:t>
            </a:r>
            <a:endParaRPr lang="en-US" sz="2800" dirty="0">
              <a:solidFill>
                <a:srgbClr val="002060"/>
              </a:solidFill>
            </a:endParaRPr>
          </a:p>
        </p:txBody>
      </p:sp>
    </p:spTree>
    <p:extLst>
      <p:ext uri="{BB962C8B-B14F-4D97-AF65-F5344CB8AC3E}">
        <p14:creationId xmlns:p14="http://schemas.microsoft.com/office/powerpoint/2010/main" val="42557987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C1749AA-BF89-455F-AF32-97E6ED3466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3256" y="263046"/>
            <a:ext cx="2830882" cy="424632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 name="TextBox 1">
            <a:extLst>
              <a:ext uri="{FF2B5EF4-FFF2-40B4-BE49-F238E27FC236}">
                <a16:creationId xmlns:a16="http://schemas.microsoft.com/office/drawing/2014/main" id="{5B2124DA-F956-4C7A-852B-6C7AF8D48212}"/>
              </a:ext>
            </a:extLst>
          </p:cNvPr>
          <p:cNvSpPr txBox="1"/>
          <p:nvPr/>
        </p:nvSpPr>
        <p:spPr>
          <a:xfrm>
            <a:off x="4341181" y="585926"/>
            <a:ext cx="5948038" cy="523220"/>
          </a:xfrm>
          <a:prstGeom prst="rect">
            <a:avLst/>
          </a:prstGeom>
          <a:noFill/>
        </p:spPr>
        <p:txBody>
          <a:bodyPr wrap="square" rtlCol="0">
            <a:spAutoFit/>
          </a:bodyPr>
          <a:lstStyle/>
          <a:p>
            <a:r>
              <a:rPr lang="en-US" sz="2800" b="1" i="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Reactions to age-related changes:</a:t>
            </a:r>
            <a:endParaRPr lang="en-US" sz="2800" dirty="0">
              <a:solidFill>
                <a:srgbClr val="C00000"/>
              </a:solidFill>
            </a:endParaRPr>
          </a:p>
        </p:txBody>
      </p:sp>
      <p:sp>
        <p:nvSpPr>
          <p:cNvPr id="4" name="TextBox 3">
            <a:extLst>
              <a:ext uri="{FF2B5EF4-FFF2-40B4-BE49-F238E27FC236}">
                <a16:creationId xmlns:a16="http://schemas.microsoft.com/office/drawing/2014/main" id="{E5127BBC-3180-4CCA-9EF9-6DB1E3703F94}"/>
              </a:ext>
            </a:extLst>
          </p:cNvPr>
          <p:cNvSpPr txBox="1"/>
          <p:nvPr/>
        </p:nvSpPr>
        <p:spPr>
          <a:xfrm>
            <a:off x="4034900" y="1553593"/>
            <a:ext cx="6560599" cy="2050742"/>
          </a:xfrm>
          <a:prstGeom prst="rect">
            <a:avLst/>
          </a:prstGeom>
          <a:noFill/>
        </p:spPr>
        <p:txBody>
          <a:bodyPr wrap="square" rtlCol="0">
            <a:spAutoFit/>
          </a:bodyPr>
          <a:lstStyle/>
          <a:p>
            <a:r>
              <a:rPr lang="en-US" dirty="0">
                <a:solidFill>
                  <a:schemeClr val="accent5">
                    <a:lumMod val="75000"/>
                  </a:schemeClr>
                </a:solidFill>
                <a:latin typeface="Arial" panose="020B0604020202020204" pitchFamily="34" charset="0"/>
                <a:cs typeface="Arial" panose="020B0604020202020204" pitchFamily="34" charset="0"/>
              </a:rPr>
              <a:t>increased emotional maturity and a heightened capacity for intimacy </a:t>
            </a:r>
          </a:p>
          <a:p>
            <a:r>
              <a:rPr lang="en-US" dirty="0">
                <a:solidFill>
                  <a:schemeClr val="accent5">
                    <a:lumMod val="75000"/>
                  </a:schemeClr>
                </a:solidFill>
                <a:latin typeface="Arial" panose="020B0604020202020204" pitchFamily="34" charset="0"/>
                <a:cs typeface="Arial" panose="020B0604020202020204" pitchFamily="34" charset="0"/>
              </a:rPr>
              <a:t>greater privacy and more time for intimacy</a:t>
            </a:r>
          </a:p>
          <a:p>
            <a:r>
              <a:rPr lang="en-US" dirty="0">
                <a:solidFill>
                  <a:schemeClr val="accent5">
                    <a:lumMod val="75000"/>
                  </a:schemeClr>
                </a:solidFill>
                <a:latin typeface="Arial" panose="020B0604020202020204" pitchFamily="34" charset="0"/>
                <a:cs typeface="Arial" panose="020B0604020202020204" pitchFamily="34" charset="0"/>
              </a:rPr>
              <a:t>Individuals who understand that certain changes in sexual function are normal are less fearful and better able to adapt</a:t>
            </a:r>
          </a:p>
          <a:p>
            <a:r>
              <a:rPr lang="en-US" dirty="0">
                <a:solidFill>
                  <a:schemeClr val="accent5">
                    <a:lumMod val="75000"/>
                  </a:schemeClr>
                </a:solidFill>
                <a:latin typeface="Arial" panose="020B0604020202020204" pitchFamily="34" charset="0"/>
                <a:cs typeface="Arial" panose="020B0604020202020204" pitchFamily="34" charset="0"/>
              </a:rPr>
              <a:t>can adjust sexual practices in order to maintain or even improve upon previous levels of enjoyment.</a:t>
            </a:r>
          </a:p>
        </p:txBody>
      </p:sp>
    </p:spTree>
    <p:extLst>
      <p:ext uri="{BB962C8B-B14F-4D97-AF65-F5344CB8AC3E}">
        <p14:creationId xmlns:p14="http://schemas.microsoft.com/office/powerpoint/2010/main" val="21536756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B066E1C-CBB4-4930-8765-E5854D93503F}"/>
              </a:ext>
            </a:extLst>
          </p:cNvPr>
          <p:cNvPicPr>
            <a:picLocks noChangeAspect="1"/>
          </p:cNvPicPr>
          <p:nvPr/>
        </p:nvPicPr>
        <p:blipFill>
          <a:blip r:embed="rId2">
            <a:extLst>
              <a:ext uri="{BEBA8EAE-BF5A-486C-A8C5-ECC9F3942E4B}">
                <a14:imgProps xmlns:a14="http://schemas.microsoft.com/office/drawing/2010/main">
                  <a14:imgLayer r:embed="rId3">
                    <a14:imgEffect>
                      <a14:artisticPlasticWrap/>
                    </a14:imgEffect>
                  </a14:imgLayer>
                </a14:imgProps>
              </a:ext>
              <a:ext uri="{28A0092B-C50C-407E-A947-70E740481C1C}">
                <a14:useLocalDpi xmlns:a14="http://schemas.microsoft.com/office/drawing/2010/main" val="0"/>
              </a:ext>
            </a:extLst>
          </a:blip>
          <a:stretch>
            <a:fillRect/>
          </a:stretch>
        </p:blipFill>
        <p:spPr>
          <a:xfrm>
            <a:off x="365760" y="259080"/>
            <a:ext cx="2941320" cy="441198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mc:AlternateContent xmlns:mc="http://schemas.openxmlformats.org/markup-compatibility/2006" xmlns:pslz="http://schemas.microsoft.com/office/powerpoint/2016/slidezoom">
        <mc:Choice Requires="pslz">
          <p:graphicFrame>
            <p:nvGraphicFramePr>
              <p:cNvPr id="3" name="Slide Zoom 2">
                <a:extLst>
                  <a:ext uri="{FF2B5EF4-FFF2-40B4-BE49-F238E27FC236}">
                    <a16:creationId xmlns:a16="http://schemas.microsoft.com/office/drawing/2014/main" id="{BA9DCF0E-8DB6-4C62-8824-FDFFB7AEA73D}"/>
                  </a:ext>
                </a:extLst>
              </p:cNvPr>
              <p:cNvGraphicFramePr>
                <a:graphicFrameLocks noChangeAspect="1"/>
              </p:cNvGraphicFramePr>
              <p:nvPr>
                <p:extLst>
                  <p:ext uri="{D42A27DB-BD31-4B8C-83A1-F6EECF244321}">
                    <p14:modId xmlns:p14="http://schemas.microsoft.com/office/powerpoint/2010/main" val="3019544206"/>
                  </p:ext>
                </p:extLst>
              </p:nvPr>
            </p:nvGraphicFramePr>
            <p:xfrm>
              <a:off x="-2225506" y="6089469"/>
              <a:ext cx="3048000" cy="1714500"/>
            </p:xfrm>
            <a:graphic>
              <a:graphicData uri="http://schemas.microsoft.com/office/powerpoint/2016/slidezoom">
                <pslz:sldZm>
                  <pslz:sldZmObj sldId="264" cId="2258867513">
                    <pslz:zmPr id="{0BD2A253-69A3-4DEE-9DD5-2A2A0A7CE036}" returnToParent="0" transitionDur="1000">
                      <p166:blipFill xmlns:p166="http://schemas.microsoft.com/office/powerpoint/2016/6/main">
                        <a:blip r:embed="rId4"/>
                        <a:stretch>
                          <a:fillRect/>
                        </a:stretch>
                      </p166:blipFill>
                      <p166:spPr xmlns:p166="http://schemas.microsoft.com/office/powerpoint/2016/6/main">
                        <a:xfrm>
                          <a:off x="0" y="0"/>
                          <a:ext cx="3048000" cy="1714500"/>
                        </a:xfrm>
                        <a:prstGeom prst="rect">
                          <a:avLst/>
                        </a:prstGeom>
                        <a:ln w="3175">
                          <a:solidFill>
                            <a:prstClr val="ltGray"/>
                          </a:solidFill>
                        </a:ln>
                      </p166:spPr>
                    </pslz:zmPr>
                  </pslz:sldZmObj>
                </pslz:sldZm>
              </a:graphicData>
            </a:graphic>
          </p:graphicFrame>
        </mc:Choice>
        <mc:Fallback xmlns="">
          <p:pic>
            <p:nvPicPr>
              <p:cNvPr id="3" name="Slide Zoom 2">
                <a:hlinkClick r:id="rId5" action="ppaction://hlinksldjump"/>
                <a:extLst>
                  <a:ext uri="{FF2B5EF4-FFF2-40B4-BE49-F238E27FC236}">
                    <a16:creationId xmlns:a16="http://schemas.microsoft.com/office/drawing/2014/main" id="{BA9DCF0E-8DB6-4C62-8824-FDFFB7AEA73D}"/>
                  </a:ext>
                </a:extLst>
              </p:cNvPr>
              <p:cNvPicPr>
                <a:picLocks noGrp="1" noRot="1" noChangeAspect="1" noMove="1" noResize="1" noEditPoints="1" noAdjustHandles="1" noChangeArrowheads="1" noChangeShapeType="1"/>
              </p:cNvPicPr>
              <p:nvPr/>
            </p:nvPicPr>
            <p:blipFill>
              <a:blip r:embed="rId6"/>
              <a:stretch>
                <a:fillRect/>
              </a:stretch>
            </p:blipFill>
            <p:spPr>
              <a:xfrm>
                <a:off x="-2225506" y="6089469"/>
                <a:ext cx="3048000" cy="1714500"/>
              </a:xfrm>
              <a:prstGeom prst="rect">
                <a:avLst/>
              </a:prstGeom>
              <a:ln w="3175">
                <a:solidFill>
                  <a:prstClr val="ltGray"/>
                </a:solidFill>
              </a:ln>
            </p:spPr>
          </p:pic>
        </mc:Fallback>
      </mc:AlternateContent>
      <p:sp>
        <p:nvSpPr>
          <p:cNvPr id="4" name="TextBox 3">
            <a:extLst>
              <a:ext uri="{FF2B5EF4-FFF2-40B4-BE49-F238E27FC236}">
                <a16:creationId xmlns:a16="http://schemas.microsoft.com/office/drawing/2014/main" id="{B795C17B-CCA9-4A9F-9AF1-26CB86DC13C2}"/>
              </a:ext>
            </a:extLst>
          </p:cNvPr>
          <p:cNvSpPr txBox="1"/>
          <p:nvPr/>
        </p:nvSpPr>
        <p:spPr>
          <a:xfrm>
            <a:off x="4227990" y="1435697"/>
            <a:ext cx="6400799" cy="3693319"/>
          </a:xfrm>
          <a:prstGeom prst="rect">
            <a:avLst/>
          </a:prstGeom>
          <a:noFill/>
        </p:spPr>
        <p:txBody>
          <a:bodyPr wrap="square" rtlCol="0">
            <a:spAutoFit/>
          </a:bodyPr>
          <a:lstStyle/>
          <a:p>
            <a:r>
              <a:rPr lang="en-US" sz="1800" dirty="0">
                <a:solidFill>
                  <a:srgbClr val="002060"/>
                </a:solidFill>
                <a:latin typeface="Arial" panose="020B0604020202020204" pitchFamily="34" charset="0"/>
                <a:cs typeface="Arial" panose="020B0604020202020204" pitchFamily="34" charset="0"/>
              </a:rPr>
              <a:t>individuals 65 or older account for less than one percent of reported sexually transmitted diseases (STDs)</a:t>
            </a:r>
          </a:p>
          <a:p>
            <a:endParaRPr lang="en-US" sz="1800" dirty="0">
              <a:solidFill>
                <a:srgbClr val="002060"/>
              </a:solidFill>
              <a:latin typeface="Arial" panose="020B0604020202020204" pitchFamily="34" charset="0"/>
              <a:cs typeface="Arial" panose="020B0604020202020204" pitchFamily="34" charset="0"/>
            </a:endParaRPr>
          </a:p>
          <a:p>
            <a:r>
              <a:rPr lang="en-US" sz="1800" b="1" i="1" dirty="0">
                <a:solidFill>
                  <a:srgbClr val="002060"/>
                </a:solidFill>
                <a:latin typeface="Arial" panose="020B0604020202020204" pitchFamily="34" charset="0"/>
                <a:cs typeface="Arial" panose="020B0604020202020204" pitchFamily="34" charset="0"/>
              </a:rPr>
              <a:t>Surveillance of specific infectious agents among populations in the US have found:</a:t>
            </a:r>
          </a:p>
          <a:p>
            <a:endParaRPr lang="en-US" sz="1800" dirty="0">
              <a:solidFill>
                <a:srgbClr val="002060"/>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v"/>
            </a:pPr>
            <a:r>
              <a:rPr lang="en-US" sz="1800" dirty="0">
                <a:solidFill>
                  <a:srgbClr val="002060"/>
                </a:solidFill>
                <a:latin typeface="Arial" panose="020B0604020202020204" pitchFamily="34" charset="0"/>
                <a:cs typeface="Arial" panose="020B0604020202020204" pitchFamily="34" charset="0"/>
              </a:rPr>
              <a:t>Rates of chlamydia increased by 52 percent, gonorrhea by 75 percent, and syphilis by 64 percent in individuals older than 65 years between 2010 and 2014. </a:t>
            </a:r>
          </a:p>
          <a:p>
            <a:pPr marL="285750" indent="-285750">
              <a:buFont typeface="Wingdings" panose="05000000000000000000" pitchFamily="2" charset="2"/>
              <a:buChar char="v"/>
            </a:pPr>
            <a:r>
              <a:rPr lang="en-US" sz="1800" dirty="0">
                <a:solidFill>
                  <a:srgbClr val="002060"/>
                </a:solidFill>
                <a:latin typeface="Arial" panose="020B0604020202020204" pitchFamily="34" charset="0"/>
                <a:cs typeface="Arial" panose="020B0604020202020204" pitchFamily="34" charset="0"/>
              </a:rPr>
              <a:t>Approximately 21 percent of diagnoses of HIV infection in 2013 occurred in individuals 50 years and older, with African-American men having the highest rate and older white men the lowest </a:t>
            </a:r>
            <a:endParaRPr lang="en-US" dirty="0">
              <a:solidFill>
                <a:srgbClr val="002060"/>
              </a:solidFill>
            </a:endParaRPr>
          </a:p>
        </p:txBody>
      </p:sp>
      <p:sp>
        <p:nvSpPr>
          <p:cNvPr id="7" name="TextBox 6">
            <a:extLst>
              <a:ext uri="{FF2B5EF4-FFF2-40B4-BE49-F238E27FC236}">
                <a16:creationId xmlns:a16="http://schemas.microsoft.com/office/drawing/2014/main" id="{5EE17AB2-DD7F-4438-ACA8-558C44052284}"/>
              </a:ext>
            </a:extLst>
          </p:cNvPr>
          <p:cNvSpPr txBox="1"/>
          <p:nvPr/>
        </p:nvSpPr>
        <p:spPr>
          <a:xfrm>
            <a:off x="4341181" y="381531"/>
            <a:ext cx="5237826" cy="523220"/>
          </a:xfrm>
          <a:prstGeom prst="rect">
            <a:avLst/>
          </a:prstGeom>
          <a:noFill/>
        </p:spPr>
        <p:txBody>
          <a:bodyPr wrap="square" rtlCol="0">
            <a:spAutoFit/>
          </a:bodyPr>
          <a:lstStyle/>
          <a:p>
            <a:r>
              <a:rPr lang="en-US" sz="28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Sexually transmitted diseases:</a:t>
            </a:r>
            <a:endParaRPr lang="en-US" sz="2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207466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B066E1C-CBB4-4930-8765-E5854D93503F}"/>
              </a:ext>
            </a:extLst>
          </p:cNvPr>
          <p:cNvPicPr>
            <a:picLocks noChangeAspect="1"/>
          </p:cNvPicPr>
          <p:nvPr/>
        </p:nvPicPr>
        <p:blipFill>
          <a:blip r:embed="rId2">
            <a:extLst>
              <a:ext uri="{BEBA8EAE-BF5A-486C-A8C5-ECC9F3942E4B}">
                <a14:imgProps xmlns:a14="http://schemas.microsoft.com/office/drawing/2010/main">
                  <a14:imgLayer r:embed="rId3">
                    <a14:imgEffect>
                      <a14:artisticPlasticWrap/>
                    </a14:imgEffect>
                  </a14:imgLayer>
                </a14:imgProps>
              </a:ext>
              <a:ext uri="{28A0092B-C50C-407E-A947-70E740481C1C}">
                <a14:useLocalDpi xmlns:a14="http://schemas.microsoft.com/office/drawing/2010/main" val="0"/>
              </a:ext>
            </a:extLst>
          </a:blip>
          <a:stretch>
            <a:fillRect/>
          </a:stretch>
        </p:blipFill>
        <p:spPr>
          <a:xfrm>
            <a:off x="365760" y="259080"/>
            <a:ext cx="2941320" cy="441198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mc:AlternateContent xmlns:mc="http://schemas.openxmlformats.org/markup-compatibility/2006" xmlns:pslz="http://schemas.microsoft.com/office/powerpoint/2016/slidezoom">
        <mc:Choice Requires="pslz">
          <p:graphicFrame>
            <p:nvGraphicFramePr>
              <p:cNvPr id="3" name="Slide Zoom 2">
                <a:extLst>
                  <a:ext uri="{FF2B5EF4-FFF2-40B4-BE49-F238E27FC236}">
                    <a16:creationId xmlns:a16="http://schemas.microsoft.com/office/drawing/2014/main" id="{BA9DCF0E-8DB6-4C62-8824-FDFFB7AEA73D}"/>
                  </a:ext>
                </a:extLst>
              </p:cNvPr>
              <p:cNvGraphicFramePr>
                <a:graphicFrameLocks noChangeAspect="1"/>
              </p:cNvGraphicFramePr>
              <p:nvPr/>
            </p:nvGraphicFramePr>
            <p:xfrm>
              <a:off x="-2225506" y="6089469"/>
              <a:ext cx="3048000" cy="1714500"/>
            </p:xfrm>
            <a:graphic>
              <a:graphicData uri="http://schemas.microsoft.com/office/powerpoint/2016/slidezoom">
                <pslz:sldZm>
                  <pslz:sldZmObj sldId="264" cId="2258867513">
                    <pslz:zmPr id="{0BD2A253-69A3-4DEE-9DD5-2A2A0A7CE036}" returnToParent="0" transitionDur="1000">
                      <p166:blipFill xmlns:p166="http://schemas.microsoft.com/office/powerpoint/2016/6/main">
                        <a:blip r:embed="rId4"/>
                        <a:stretch>
                          <a:fillRect/>
                        </a:stretch>
                      </p166:blipFill>
                      <p166:spPr xmlns:p166="http://schemas.microsoft.com/office/powerpoint/2016/6/main">
                        <a:xfrm>
                          <a:off x="0" y="0"/>
                          <a:ext cx="3048000" cy="1714500"/>
                        </a:xfrm>
                        <a:prstGeom prst="rect">
                          <a:avLst/>
                        </a:prstGeom>
                        <a:ln w="3175">
                          <a:solidFill>
                            <a:prstClr val="ltGray"/>
                          </a:solidFill>
                        </a:ln>
                      </p166:spPr>
                    </pslz:zmPr>
                  </pslz:sldZmObj>
                </pslz:sldZm>
              </a:graphicData>
            </a:graphic>
          </p:graphicFrame>
        </mc:Choice>
        <mc:Fallback xmlns="">
          <p:pic>
            <p:nvPicPr>
              <p:cNvPr id="3" name="Slide Zoom 2">
                <a:hlinkClick r:id="rId5" action="ppaction://hlinksldjump"/>
                <a:extLst>
                  <a:ext uri="{FF2B5EF4-FFF2-40B4-BE49-F238E27FC236}">
                    <a16:creationId xmlns:a16="http://schemas.microsoft.com/office/drawing/2014/main" id="{BA9DCF0E-8DB6-4C62-8824-FDFFB7AEA73D}"/>
                  </a:ext>
                </a:extLst>
              </p:cNvPr>
              <p:cNvPicPr>
                <a:picLocks noGrp="1" noRot="1" noChangeAspect="1" noMove="1" noResize="1" noEditPoints="1" noAdjustHandles="1" noChangeArrowheads="1" noChangeShapeType="1"/>
              </p:cNvPicPr>
              <p:nvPr/>
            </p:nvPicPr>
            <p:blipFill>
              <a:blip r:embed="rId6"/>
              <a:stretch>
                <a:fillRect/>
              </a:stretch>
            </p:blipFill>
            <p:spPr>
              <a:xfrm>
                <a:off x="-2225506" y="6089469"/>
                <a:ext cx="3048000" cy="1714500"/>
              </a:xfrm>
              <a:prstGeom prst="rect">
                <a:avLst/>
              </a:prstGeom>
              <a:ln w="3175">
                <a:solidFill>
                  <a:prstClr val="ltGray"/>
                </a:solidFill>
              </a:ln>
            </p:spPr>
          </p:pic>
        </mc:Fallback>
      </mc:AlternateContent>
      <p:sp>
        <p:nvSpPr>
          <p:cNvPr id="2" name="TextBox 1">
            <a:extLst>
              <a:ext uri="{FF2B5EF4-FFF2-40B4-BE49-F238E27FC236}">
                <a16:creationId xmlns:a16="http://schemas.microsoft.com/office/drawing/2014/main" id="{1791EACC-5B12-4553-8207-FE86D60FF5BA}"/>
              </a:ext>
            </a:extLst>
          </p:cNvPr>
          <p:cNvSpPr txBox="1"/>
          <p:nvPr/>
        </p:nvSpPr>
        <p:spPr>
          <a:xfrm>
            <a:off x="4030462" y="514905"/>
            <a:ext cx="4323425" cy="1384995"/>
          </a:xfrm>
          <a:prstGeom prst="rect">
            <a:avLst/>
          </a:prstGeom>
          <a:noFill/>
        </p:spPr>
        <p:txBody>
          <a:bodyPr wrap="square" rtlCol="0">
            <a:spAutoFit/>
          </a:bodyPr>
          <a:lstStyle/>
          <a:p>
            <a:r>
              <a:rPr lang="en-US" sz="2800" b="1" i="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older people remain at risk for acquiring STDs because of:</a:t>
            </a:r>
            <a:endParaRPr lang="en-US" sz="2800" dirty="0">
              <a:solidFill>
                <a:srgbClr val="002060"/>
              </a:solidFill>
            </a:endParaRPr>
          </a:p>
        </p:txBody>
      </p:sp>
      <p:sp>
        <p:nvSpPr>
          <p:cNvPr id="4" name="TextBox 3">
            <a:extLst>
              <a:ext uri="{FF2B5EF4-FFF2-40B4-BE49-F238E27FC236}">
                <a16:creationId xmlns:a16="http://schemas.microsoft.com/office/drawing/2014/main" id="{C34B81DF-459E-42A5-AF05-F9E987B0662C}"/>
              </a:ext>
            </a:extLst>
          </p:cNvPr>
          <p:cNvSpPr txBox="1"/>
          <p:nvPr/>
        </p:nvSpPr>
        <p:spPr>
          <a:xfrm>
            <a:off x="4030462" y="2465070"/>
            <a:ext cx="6134470" cy="1754326"/>
          </a:xfrm>
          <a:prstGeom prst="rect">
            <a:avLst/>
          </a:prstGeom>
          <a:noFill/>
        </p:spPr>
        <p:txBody>
          <a:bodyPr wrap="square" rtlCol="0">
            <a:spAutoFit/>
          </a:bodyPr>
          <a:lstStyle/>
          <a:p>
            <a:r>
              <a:rPr lang="en-US" dirty="0">
                <a:solidFill>
                  <a:srgbClr val="002060"/>
                </a:solidFill>
                <a:latin typeface="Arial" panose="020B0604020202020204" pitchFamily="34" charset="0"/>
                <a:cs typeface="Arial" panose="020B0604020202020204" pitchFamily="34" charset="0"/>
              </a:rPr>
              <a:t>Many older people never received the sex education</a:t>
            </a:r>
          </a:p>
          <a:p>
            <a:r>
              <a:rPr lang="en-US" dirty="0">
                <a:solidFill>
                  <a:srgbClr val="002060"/>
                </a:solidFill>
                <a:latin typeface="Arial" panose="020B0604020202020204" pitchFamily="34" charset="0"/>
                <a:cs typeface="Arial" panose="020B0604020202020204" pitchFamily="34" charset="0"/>
              </a:rPr>
              <a:t>the false sense of safety among older couples, leading them to neglect safe-sex practices.</a:t>
            </a:r>
          </a:p>
          <a:p>
            <a:endParaRPr lang="en-US" dirty="0">
              <a:solidFill>
                <a:srgbClr val="002060"/>
              </a:solidFill>
              <a:latin typeface="Arial" panose="020B0604020202020204" pitchFamily="34" charset="0"/>
              <a:cs typeface="Arial" panose="020B0604020202020204" pitchFamily="34" charset="0"/>
            </a:endParaRPr>
          </a:p>
          <a:p>
            <a:r>
              <a:rPr lang="en-US" dirty="0">
                <a:solidFill>
                  <a:srgbClr val="002060"/>
                </a:solidFill>
                <a:latin typeface="Arial" panose="020B0604020202020204" pitchFamily="34" charset="0"/>
                <a:cs typeface="Arial" panose="020B0604020202020204" pitchFamily="34" charset="0"/>
              </a:rPr>
              <a:t>Barrier contraceptives may have lower rates of use among older adults compared to younger adults, </a:t>
            </a:r>
          </a:p>
        </p:txBody>
      </p:sp>
    </p:spTree>
    <p:extLst>
      <p:ext uri="{BB962C8B-B14F-4D97-AF65-F5344CB8AC3E}">
        <p14:creationId xmlns:p14="http://schemas.microsoft.com/office/powerpoint/2010/main" val="7623726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B066E1C-CBB4-4930-8765-E5854D93503F}"/>
              </a:ext>
            </a:extLst>
          </p:cNvPr>
          <p:cNvPicPr>
            <a:picLocks noChangeAspect="1"/>
          </p:cNvPicPr>
          <p:nvPr/>
        </p:nvPicPr>
        <p:blipFill>
          <a:blip r:embed="rId2">
            <a:extLst>
              <a:ext uri="{BEBA8EAE-BF5A-486C-A8C5-ECC9F3942E4B}">
                <a14:imgProps xmlns:a14="http://schemas.microsoft.com/office/drawing/2010/main">
                  <a14:imgLayer r:embed="rId3">
                    <a14:imgEffect>
                      <a14:artisticPlasticWrap/>
                    </a14:imgEffect>
                  </a14:imgLayer>
                </a14:imgProps>
              </a:ext>
              <a:ext uri="{28A0092B-C50C-407E-A947-70E740481C1C}">
                <a14:useLocalDpi xmlns:a14="http://schemas.microsoft.com/office/drawing/2010/main" val="0"/>
              </a:ext>
            </a:extLst>
          </a:blip>
          <a:stretch>
            <a:fillRect/>
          </a:stretch>
        </p:blipFill>
        <p:spPr>
          <a:xfrm>
            <a:off x="365760" y="259080"/>
            <a:ext cx="2941320" cy="441198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mc:AlternateContent xmlns:mc="http://schemas.openxmlformats.org/markup-compatibility/2006" xmlns:pslz="http://schemas.microsoft.com/office/powerpoint/2016/slidezoom">
        <mc:Choice Requires="pslz">
          <p:graphicFrame>
            <p:nvGraphicFramePr>
              <p:cNvPr id="3" name="Slide Zoom 2">
                <a:extLst>
                  <a:ext uri="{FF2B5EF4-FFF2-40B4-BE49-F238E27FC236}">
                    <a16:creationId xmlns:a16="http://schemas.microsoft.com/office/drawing/2014/main" id="{BA9DCF0E-8DB6-4C62-8824-FDFFB7AEA73D}"/>
                  </a:ext>
                </a:extLst>
              </p:cNvPr>
              <p:cNvGraphicFramePr>
                <a:graphicFrameLocks noChangeAspect="1"/>
              </p:cNvGraphicFramePr>
              <p:nvPr/>
            </p:nvGraphicFramePr>
            <p:xfrm>
              <a:off x="-2225506" y="6089469"/>
              <a:ext cx="3048000" cy="1714500"/>
            </p:xfrm>
            <a:graphic>
              <a:graphicData uri="http://schemas.microsoft.com/office/powerpoint/2016/slidezoom">
                <pslz:sldZm>
                  <pslz:sldZmObj sldId="264" cId="2258867513">
                    <pslz:zmPr id="{0BD2A253-69A3-4DEE-9DD5-2A2A0A7CE036}" returnToParent="0" transitionDur="1000">
                      <p166:blipFill xmlns:p166="http://schemas.microsoft.com/office/powerpoint/2016/6/main">
                        <a:blip r:embed="rId4"/>
                        <a:stretch>
                          <a:fillRect/>
                        </a:stretch>
                      </p166:blipFill>
                      <p166:spPr xmlns:p166="http://schemas.microsoft.com/office/powerpoint/2016/6/main">
                        <a:xfrm>
                          <a:off x="0" y="0"/>
                          <a:ext cx="3048000" cy="1714500"/>
                        </a:xfrm>
                        <a:prstGeom prst="rect">
                          <a:avLst/>
                        </a:prstGeom>
                        <a:ln w="3175">
                          <a:solidFill>
                            <a:prstClr val="ltGray"/>
                          </a:solidFill>
                        </a:ln>
                      </p166:spPr>
                    </pslz:zmPr>
                  </pslz:sldZmObj>
                </pslz:sldZm>
              </a:graphicData>
            </a:graphic>
          </p:graphicFrame>
        </mc:Choice>
        <mc:Fallback xmlns="">
          <p:pic>
            <p:nvPicPr>
              <p:cNvPr id="3" name="Slide Zoom 2">
                <a:hlinkClick r:id="rId5" action="ppaction://hlinksldjump"/>
                <a:extLst>
                  <a:ext uri="{FF2B5EF4-FFF2-40B4-BE49-F238E27FC236}">
                    <a16:creationId xmlns:a16="http://schemas.microsoft.com/office/drawing/2014/main" id="{BA9DCF0E-8DB6-4C62-8824-FDFFB7AEA73D}"/>
                  </a:ext>
                </a:extLst>
              </p:cNvPr>
              <p:cNvPicPr>
                <a:picLocks noGrp="1" noRot="1" noChangeAspect="1" noMove="1" noResize="1" noEditPoints="1" noAdjustHandles="1" noChangeArrowheads="1" noChangeShapeType="1"/>
              </p:cNvPicPr>
              <p:nvPr/>
            </p:nvPicPr>
            <p:blipFill>
              <a:blip r:embed="rId6"/>
              <a:stretch>
                <a:fillRect/>
              </a:stretch>
            </p:blipFill>
            <p:spPr>
              <a:xfrm>
                <a:off x="-2225506" y="6089469"/>
                <a:ext cx="3048000" cy="1714500"/>
              </a:xfrm>
              <a:prstGeom prst="rect">
                <a:avLst/>
              </a:prstGeom>
              <a:ln w="3175">
                <a:solidFill>
                  <a:prstClr val="ltGray"/>
                </a:solidFill>
              </a:ln>
            </p:spPr>
          </p:pic>
        </mc:Fallback>
      </mc:AlternateContent>
      <p:sp>
        <p:nvSpPr>
          <p:cNvPr id="2" name="TextBox 1">
            <a:extLst>
              <a:ext uri="{FF2B5EF4-FFF2-40B4-BE49-F238E27FC236}">
                <a16:creationId xmlns:a16="http://schemas.microsoft.com/office/drawing/2014/main" id="{10689C47-5CA2-4DA5-8C55-185D6CD66D9F}"/>
              </a:ext>
            </a:extLst>
          </p:cNvPr>
          <p:cNvSpPr txBox="1"/>
          <p:nvPr/>
        </p:nvSpPr>
        <p:spPr>
          <a:xfrm>
            <a:off x="4190260" y="506027"/>
            <a:ext cx="6134470" cy="830997"/>
          </a:xfrm>
          <a:prstGeom prst="rect">
            <a:avLst/>
          </a:prstGeom>
          <a:noFill/>
        </p:spPr>
        <p:txBody>
          <a:bodyPr wrap="square" rtlCol="0">
            <a:spAutoFit/>
          </a:bodyPr>
          <a:lstStyle/>
          <a:p>
            <a:r>
              <a:rPr lang="en-US" sz="24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Insomnia and sexual health in </a:t>
            </a:r>
            <a:r>
              <a:rPr lang="en-US" sz="2400" b="1" i="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postmenopause</a:t>
            </a:r>
            <a:br>
              <a:rPr lang="en-US" sz="2400"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endParaRPr lang="en-US" sz="2400"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CB2449CF-72E6-4E74-B7F7-EC4FE48C140F}"/>
              </a:ext>
            </a:extLst>
          </p:cNvPr>
          <p:cNvSpPr txBox="1"/>
          <p:nvPr/>
        </p:nvSpPr>
        <p:spPr>
          <a:xfrm>
            <a:off x="4190260" y="1407820"/>
            <a:ext cx="6800295" cy="3970318"/>
          </a:xfrm>
          <a:prstGeom prst="rect">
            <a:avLst/>
          </a:prstGeom>
          <a:noFill/>
        </p:spPr>
        <p:txBody>
          <a:bodyPr wrap="square" rtlCol="0">
            <a:spAutoFit/>
          </a:bodyPr>
          <a:lstStyle/>
          <a:p>
            <a:r>
              <a:rPr lang="en-US" sz="1800" dirty="0">
                <a:solidFill>
                  <a:schemeClr val="tx2"/>
                </a:solidFill>
                <a:latin typeface="Arial" panose="020B0604020202020204" pitchFamily="34" charset="0"/>
                <a:cs typeface="Arial" panose="020B0604020202020204" pitchFamily="34" charset="0"/>
              </a:rPr>
              <a:t>the Women’s Health Initiative highlighted that postmenopausal women with insomnia symptoms report reduced sexual activity and satisfaction and heightened sexual health-related worry. </a:t>
            </a:r>
          </a:p>
          <a:p>
            <a:endParaRPr lang="en-US" sz="1800" dirty="0">
              <a:solidFill>
                <a:schemeClr val="tx2"/>
              </a:solidFill>
              <a:latin typeface="Arial" panose="020B0604020202020204" pitchFamily="34" charset="0"/>
              <a:cs typeface="Arial" panose="020B0604020202020204" pitchFamily="34" charset="0"/>
            </a:endParaRPr>
          </a:p>
          <a:p>
            <a:r>
              <a:rPr lang="en-US" sz="1800" dirty="0">
                <a:solidFill>
                  <a:schemeClr val="tx2"/>
                </a:solidFill>
                <a:latin typeface="Arial" panose="020B0604020202020204" pitchFamily="34" charset="0"/>
                <a:cs typeface="Arial" panose="020B0604020202020204" pitchFamily="34" charset="0"/>
              </a:rPr>
              <a:t>nearly half of postmenopausal women with chronic insomnia are sexually distressed.</a:t>
            </a:r>
          </a:p>
          <a:p>
            <a:endParaRPr lang="en-US" sz="1800" dirty="0">
              <a:solidFill>
                <a:schemeClr val="tx2"/>
              </a:solidFill>
              <a:latin typeface="Arial" panose="020B0604020202020204" pitchFamily="34" charset="0"/>
              <a:cs typeface="Arial" panose="020B0604020202020204" pitchFamily="34" charset="0"/>
            </a:endParaRPr>
          </a:p>
          <a:p>
            <a:r>
              <a:rPr lang="en-US" sz="1800" dirty="0">
                <a:solidFill>
                  <a:schemeClr val="tx2"/>
                </a:solidFill>
                <a:latin typeface="Arial" panose="020B0604020202020204" pitchFamily="34" charset="0"/>
                <a:cs typeface="Arial" panose="020B0604020202020204" pitchFamily="34" charset="0"/>
              </a:rPr>
              <a:t>Both nocturnal and daytime insomnia symptoms largely corresponded to problems with sexual arousal and orgasmic function.</a:t>
            </a:r>
          </a:p>
          <a:p>
            <a:endParaRPr lang="en-US" sz="1800" dirty="0">
              <a:solidFill>
                <a:schemeClr val="tx2"/>
              </a:solidFill>
              <a:latin typeface="Arial" panose="020B0604020202020204" pitchFamily="34" charset="0"/>
              <a:cs typeface="Arial" panose="020B0604020202020204" pitchFamily="34" charset="0"/>
            </a:endParaRPr>
          </a:p>
          <a:p>
            <a:r>
              <a:rPr lang="en-US" sz="1800" dirty="0">
                <a:solidFill>
                  <a:schemeClr val="tx2"/>
                </a:solidFill>
                <a:latin typeface="Arial" panose="020B0604020202020204" pitchFamily="34" charset="0"/>
                <a:cs typeface="Arial" panose="020B0604020202020204" pitchFamily="34" charset="0"/>
              </a:rPr>
              <a:t>More frequent hot flashes were associated with poorer sexual function, although daytime and nighttime hot flashes were related to different facets of sexual response </a:t>
            </a:r>
          </a:p>
        </p:txBody>
      </p:sp>
    </p:spTree>
    <p:extLst>
      <p:ext uri="{BB962C8B-B14F-4D97-AF65-F5344CB8AC3E}">
        <p14:creationId xmlns:p14="http://schemas.microsoft.com/office/powerpoint/2010/main" val="5621607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2C6173F-21D4-4748-909B-B809072830E5}"/>
              </a:ext>
            </a:extLst>
          </p:cNvPr>
          <p:cNvPicPr>
            <a:picLocks noChangeAspect="1"/>
          </p:cNvPicPr>
          <p:nvPr/>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365760" y="259080"/>
            <a:ext cx="3093720" cy="464058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6" name="TextBox 5">
            <a:extLst>
              <a:ext uri="{FF2B5EF4-FFF2-40B4-BE49-F238E27FC236}">
                <a16:creationId xmlns:a16="http://schemas.microsoft.com/office/drawing/2014/main" id="{267B28C5-A0A0-4F85-A0A8-5B1024642272}"/>
              </a:ext>
            </a:extLst>
          </p:cNvPr>
          <p:cNvSpPr txBox="1"/>
          <p:nvPr/>
        </p:nvSpPr>
        <p:spPr>
          <a:xfrm>
            <a:off x="4705165" y="259080"/>
            <a:ext cx="3781887" cy="584775"/>
          </a:xfrm>
          <a:prstGeom prst="rect">
            <a:avLst/>
          </a:prstGeom>
          <a:noFill/>
        </p:spPr>
        <p:txBody>
          <a:bodyPr wrap="square">
            <a:spAutoFit/>
          </a:bodyPr>
          <a:lstStyle/>
          <a:p>
            <a:r>
              <a:rPr lang="en-US" sz="3200" b="1" i="1" dirty="0">
                <a:effectLst>
                  <a:outerShdw blurRad="38100" dist="38100" dir="2700000" algn="tl">
                    <a:srgbClr val="000000">
                      <a:alpha val="43137"/>
                    </a:srgbClr>
                  </a:outerShdw>
                </a:effectLst>
              </a:rPr>
              <a:t>Case 2:</a:t>
            </a:r>
          </a:p>
        </p:txBody>
      </p:sp>
      <p:sp>
        <p:nvSpPr>
          <p:cNvPr id="4" name="TextBox 3">
            <a:extLst>
              <a:ext uri="{FF2B5EF4-FFF2-40B4-BE49-F238E27FC236}">
                <a16:creationId xmlns:a16="http://schemas.microsoft.com/office/drawing/2014/main" id="{605FFA7C-C93A-473E-808A-D4D7BFE8B4CB}"/>
              </a:ext>
            </a:extLst>
          </p:cNvPr>
          <p:cNvSpPr txBox="1"/>
          <p:nvPr/>
        </p:nvSpPr>
        <p:spPr>
          <a:xfrm>
            <a:off x="4358935" y="1251751"/>
            <a:ext cx="6098959" cy="2031325"/>
          </a:xfrm>
          <a:prstGeom prst="rect">
            <a:avLst/>
          </a:prstGeom>
          <a:noFill/>
        </p:spPr>
        <p:txBody>
          <a:bodyPr wrap="square" rtlCol="0">
            <a:spAutoFit/>
          </a:bodyPr>
          <a:lstStyle/>
          <a:p>
            <a:r>
              <a:rPr lang="en-US" sz="1800" dirty="0">
                <a:solidFill>
                  <a:srgbClr val="FF0000"/>
                </a:solidFill>
                <a:effectLst/>
                <a:ea typeface="Times New Roman" panose="02020603050405020304" pitchFamily="18" charset="0"/>
                <a:cs typeface="Arial" panose="020B0604020202020204" pitchFamily="34" charset="0"/>
              </a:rPr>
              <a:t>OD is a 72‐year‐old woman whose first husband died 2 years ago after a long battle with Parkinson's disease. She states that she is in a new relationship and anticipates becoming sexually active again after over 10 years of abstinence. She and her new partner, whose wife died a year ago, are monogamous. She asks if you have any recommendations or advice, because “it's been a long time since I've had sex.”</a:t>
            </a:r>
            <a:endParaRPr lang="en-US" sz="1800" dirty="0">
              <a:solidFill>
                <a:srgbClr val="FF0000"/>
              </a:solidFill>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4031587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2C6173F-21D4-4748-909B-B809072830E5}"/>
              </a:ext>
            </a:extLst>
          </p:cNvPr>
          <p:cNvPicPr>
            <a:picLocks noChangeAspect="1"/>
          </p:cNvPicPr>
          <p:nvPr/>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365760" y="259080"/>
            <a:ext cx="3093720" cy="464058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3" name="TextBox 2">
            <a:extLst>
              <a:ext uri="{FF2B5EF4-FFF2-40B4-BE49-F238E27FC236}">
                <a16:creationId xmlns:a16="http://schemas.microsoft.com/office/drawing/2014/main" id="{C7636985-1BAF-47AF-B8CB-FDF1D8A0DB0D}"/>
              </a:ext>
            </a:extLst>
          </p:cNvPr>
          <p:cNvSpPr txBox="1"/>
          <p:nvPr/>
        </p:nvSpPr>
        <p:spPr>
          <a:xfrm>
            <a:off x="3852909" y="932155"/>
            <a:ext cx="7973331" cy="5589864"/>
          </a:xfrm>
          <a:prstGeom prst="rect">
            <a:avLst/>
          </a:prstGeom>
          <a:noFill/>
        </p:spPr>
        <p:txBody>
          <a:bodyPr wrap="square" rtlCol="0">
            <a:spAutoFit/>
          </a:bodyPr>
          <a:lstStyle/>
          <a:p>
            <a:r>
              <a:rPr lang="en-US" dirty="0">
                <a:solidFill>
                  <a:srgbClr val="FF0000"/>
                </a:solidFill>
              </a:rPr>
              <a:t> </a:t>
            </a:r>
            <a:r>
              <a:rPr lang="en-US" sz="1800" dirty="0">
                <a:solidFill>
                  <a:srgbClr val="FF0000"/>
                </a:solidFill>
                <a:effectLst/>
                <a:ea typeface="Times New Roman" panose="02020603050405020304" pitchFamily="18" charset="0"/>
              </a:rPr>
              <a:t>it's important to anticipate that vulvovaginal atrophy may be a problem for her and to discuss approaches to that.</a:t>
            </a:r>
          </a:p>
          <a:p>
            <a:r>
              <a:rPr lang="en-US" sz="1800" dirty="0">
                <a:solidFill>
                  <a:srgbClr val="FF0000"/>
                </a:solidFill>
                <a:effectLst/>
                <a:ea typeface="Times New Roman" panose="02020603050405020304" pitchFamily="18" charset="0"/>
              </a:rPr>
              <a:t> She and her partner may both have anxiety about sexual activity with a new partner. Each needs to set aside assumptions and past experiences and be open to exploration of what currently gives them pleasure, how much and how fast their body responds, and how the use of products may enhance the experience</a:t>
            </a:r>
          </a:p>
          <a:p>
            <a:r>
              <a:rPr lang="en-US" sz="1800" dirty="0">
                <a:solidFill>
                  <a:srgbClr val="FF0000"/>
                </a:solidFill>
                <a:effectLst/>
                <a:ea typeface="Times New Roman" panose="02020603050405020304" pitchFamily="18" charset="0"/>
              </a:rPr>
              <a:t>A lubricant is suggested for initial encounters to facilitate a pleasurable experience while the body adjusts to resuming sexual activity</a:t>
            </a:r>
          </a:p>
          <a:p>
            <a:r>
              <a:rPr lang="en-US" sz="1800" dirty="0">
                <a:solidFill>
                  <a:srgbClr val="FF0000"/>
                </a:solidFill>
              </a:rPr>
              <a:t> </a:t>
            </a:r>
            <a:r>
              <a:rPr lang="en-US" sz="1800" dirty="0">
                <a:solidFill>
                  <a:srgbClr val="FF0000"/>
                </a:solidFill>
                <a:effectLst/>
                <a:ea typeface="Times New Roman" panose="02020603050405020304" pitchFamily="18" charset="0"/>
              </a:rPr>
              <a:t>Before having sex for the first time, the couple should talk about their sexual and drug‐use history and HIV status (if known) and consider being tested together for HIV at least 6 months after their last sexual encounter with another partner ,</a:t>
            </a:r>
          </a:p>
          <a:p>
            <a:pPr>
              <a:spcAft>
                <a:spcPts val="0"/>
              </a:spcAft>
            </a:pPr>
            <a:r>
              <a:rPr lang="en-US" sz="1800" dirty="0">
                <a:solidFill>
                  <a:srgbClr val="FF0000"/>
                </a:solidFill>
                <a:effectLst/>
                <a:ea typeface="Times New Roman" panose="02020603050405020304" pitchFamily="18" charset="0"/>
              </a:rPr>
              <a:t> Centers for Disease Control and Prevention guidelines recommend that OD be tested for gonorrhea and chlamydia, because she will have a new sexual partner</a:t>
            </a:r>
          </a:p>
          <a:p>
            <a:pPr>
              <a:spcAft>
                <a:spcPts val="0"/>
              </a:spcAft>
            </a:pPr>
            <a:endParaRPr lang="en-US" dirty="0">
              <a:solidFill>
                <a:srgbClr val="FF0000"/>
              </a:solidFill>
              <a:effectLst/>
            </a:endParaRPr>
          </a:p>
          <a:p>
            <a:pPr marL="914400" marR="0" lvl="2" indent="0" algn="ctr">
              <a:lnSpc>
                <a:spcPct val="107000"/>
              </a:lnSpc>
              <a:spcBef>
                <a:spcPts val="0"/>
              </a:spcBef>
              <a:spcAft>
                <a:spcPts val="800"/>
              </a:spcAft>
              <a:buSzPts val="1000"/>
              <a:buNone/>
              <a:tabLst>
                <a:tab pos="1371600" algn="l"/>
              </a:tabLst>
            </a:pPr>
            <a:r>
              <a:rPr lang="en-US" sz="1700" dirty="0">
                <a:solidFill>
                  <a:srgbClr val="0070C0"/>
                </a:solidFill>
                <a:effectLst/>
                <a:latin typeface="Times New Roman" panose="02020603050405020304" pitchFamily="18" charset="0"/>
                <a:ea typeface="Times New Roman" panose="02020603050405020304" pitchFamily="18" charset="0"/>
                <a:cs typeface="Arial" panose="020B0604020202020204" pitchFamily="34" charset="0"/>
              </a:rPr>
              <a:t>• Cochrane review found possible increased risk of endometrial hyperplasia compared to ring and tablets; CEE vaginal cream 0.5 gm twice weekly studied for endometrial safety for one year </a:t>
            </a:r>
            <a:endParaRPr lang="en-US" sz="15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algn="ctr"/>
            <a:endParaRPr lang="en-US" sz="2600" dirty="0">
              <a:solidFill>
                <a:srgbClr val="0070C0"/>
              </a:solidFill>
              <a:effectLst/>
              <a:latin typeface="Times New Roman" panose="02020603050405020304" pitchFamily="18" charset="0"/>
              <a:ea typeface="Times New Roman" panose="02020603050405020304" pitchFamily="18" charset="0"/>
            </a:endParaRPr>
          </a:p>
          <a:p>
            <a:pPr marL="0" indent="0">
              <a:buNone/>
            </a:pPr>
            <a:r>
              <a:rPr lang="en-US" sz="1800" dirty="0">
                <a:solidFill>
                  <a:srgbClr val="0070C0"/>
                </a:solidFill>
                <a:latin typeface="Times New Roman" panose="02020603050405020304" pitchFamily="18" charset="0"/>
              </a:rPr>
              <a:t> </a:t>
            </a:r>
            <a:endParaRPr lang="en-US" dirty="0">
              <a:solidFill>
                <a:srgbClr val="0070C0"/>
              </a:solidFill>
            </a:endParaRPr>
          </a:p>
        </p:txBody>
      </p:sp>
      <p:sp>
        <p:nvSpPr>
          <p:cNvPr id="6" name="TextBox 5">
            <a:extLst>
              <a:ext uri="{FF2B5EF4-FFF2-40B4-BE49-F238E27FC236}">
                <a16:creationId xmlns:a16="http://schemas.microsoft.com/office/drawing/2014/main" id="{F4EC8449-AE6C-491C-A720-D4AFE95C348D}"/>
              </a:ext>
            </a:extLst>
          </p:cNvPr>
          <p:cNvSpPr txBox="1"/>
          <p:nvPr/>
        </p:nvSpPr>
        <p:spPr>
          <a:xfrm>
            <a:off x="4500979" y="259080"/>
            <a:ext cx="4083728" cy="461665"/>
          </a:xfrm>
          <a:prstGeom prst="rect">
            <a:avLst/>
          </a:prstGeom>
          <a:noFill/>
        </p:spPr>
        <p:txBody>
          <a:bodyPr wrap="square" rtlCol="0">
            <a:spAutoFit/>
          </a:bodyPr>
          <a:lstStyle/>
          <a:p>
            <a:r>
              <a:rPr lang="en-US" sz="2400" b="1" i="1" dirty="0">
                <a:solidFill>
                  <a:srgbClr val="00206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Arial" panose="020B0604020202020204" pitchFamily="34" charset="0"/>
              </a:rPr>
              <a:t>Approach to Case 2:</a:t>
            </a:r>
            <a:endParaRPr lang="en-US" sz="2400" i="1"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382372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C1749AA-BF89-455F-AF32-97E6ED3466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3256" y="263046"/>
            <a:ext cx="2830882" cy="424632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 name="TextBox 1">
            <a:extLst>
              <a:ext uri="{FF2B5EF4-FFF2-40B4-BE49-F238E27FC236}">
                <a16:creationId xmlns:a16="http://schemas.microsoft.com/office/drawing/2014/main" id="{F164D1EC-BD3C-40D3-B222-B29163AD102B}"/>
              </a:ext>
            </a:extLst>
          </p:cNvPr>
          <p:cNvSpPr txBox="1"/>
          <p:nvPr/>
        </p:nvSpPr>
        <p:spPr>
          <a:xfrm>
            <a:off x="4003829" y="1313895"/>
            <a:ext cx="7288567" cy="4431983"/>
          </a:xfrm>
          <a:prstGeom prst="rect">
            <a:avLst/>
          </a:prstGeom>
          <a:noFill/>
        </p:spPr>
        <p:txBody>
          <a:bodyPr wrap="square" rtlCol="0">
            <a:spAutoFit/>
          </a:bodyPr>
          <a:lstStyle/>
          <a:p>
            <a:r>
              <a:rPr lang="en-US" sz="1600" dirty="0">
                <a:solidFill>
                  <a:srgbClr val="7030A0"/>
                </a:solidFill>
                <a:latin typeface="Arial" panose="020B0604020202020204" pitchFamily="34" charset="0"/>
                <a:cs typeface="Arial" panose="020B0604020202020204" pitchFamily="34" charset="0"/>
              </a:rPr>
              <a:t>Menopause is a normal physiological change occurring in a woman’s midlife. However, menopause brings numerous biopsychosocial changes, such as vasomotor, physical, physiological, and sexual problems, which consequently reduce quality of life and sexual satisfaction.</a:t>
            </a:r>
          </a:p>
          <a:p>
            <a:endParaRPr lang="en-US" sz="1600" dirty="0">
              <a:solidFill>
                <a:srgbClr val="7030A0"/>
              </a:solidFill>
              <a:latin typeface="Arial" panose="020B0604020202020204" pitchFamily="34" charset="0"/>
              <a:cs typeface="Arial" panose="020B0604020202020204" pitchFamily="34" charset="0"/>
            </a:endParaRPr>
          </a:p>
          <a:p>
            <a:r>
              <a:rPr lang="en-US" dirty="0">
                <a:solidFill>
                  <a:srgbClr val="7030A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a:solidFill>
                  <a:srgbClr val="7030A0"/>
                </a:solidFill>
                <a:latin typeface="Arial" panose="020B0604020202020204" pitchFamily="34" charset="0"/>
                <a:cs typeface="Arial" panose="020B0604020202020204" pitchFamily="34" charset="0"/>
              </a:rPr>
              <a:t>Half of women in their 50s continue having intercourse, but by their 70s only 27 percent of women are doing it.</a:t>
            </a:r>
            <a:r>
              <a:rPr lang="en-US" sz="1400" dirty="0">
                <a:solidFill>
                  <a:srgbClr val="7030A0"/>
                </a:solidFill>
                <a:effectLst/>
                <a:latin typeface="Arial" panose="020B0604020202020204" pitchFamily="34" charset="0"/>
                <a:ea typeface="Times New Roman" panose="02020603050405020304" pitchFamily="18" charset="0"/>
                <a:cs typeface="Arial" panose="020B0604020202020204" pitchFamily="34" charset="0"/>
              </a:rPr>
              <a:t> </a:t>
            </a:r>
            <a:endParaRPr lang="en-US" sz="1600" dirty="0">
              <a:solidFill>
                <a:srgbClr val="7030A0"/>
              </a:solidFill>
              <a:effectLst/>
              <a:latin typeface="Arial" panose="020B0604020202020204" pitchFamily="34" charset="0"/>
              <a:ea typeface="Times New Roman" panose="02020603050405020304" pitchFamily="18" charset="0"/>
              <a:cs typeface="Arial" panose="020B0604020202020204" pitchFamily="34" charset="0"/>
            </a:endParaRPr>
          </a:p>
          <a:p>
            <a:endParaRPr lang="en-US" sz="1600" dirty="0">
              <a:solidFill>
                <a:srgbClr val="7030A0"/>
              </a:solidFill>
              <a:effectLst/>
              <a:latin typeface="Times New Roman" panose="02020603050405020304" pitchFamily="18" charset="0"/>
              <a:ea typeface="Times New Roman" panose="02020603050405020304" pitchFamily="18" charset="0"/>
            </a:endParaRPr>
          </a:p>
          <a:p>
            <a:r>
              <a:rPr lang="en-US" sz="1600" dirty="0">
                <a:solidFill>
                  <a:srgbClr val="7030A0"/>
                </a:solidFill>
                <a:effectLst/>
                <a:latin typeface="Arial" panose="020B0604020202020204" pitchFamily="34" charset="0"/>
                <a:ea typeface="Times New Roman" panose="02020603050405020304" pitchFamily="18" charset="0"/>
                <a:cs typeface="Arial" panose="020B0604020202020204" pitchFamily="34" charset="0"/>
              </a:rPr>
              <a:t>evidence suggests that lack of available partners, rather than other factors, is the main driver of this decline in activity. Most women, even in the oldest age groups, in which sex with a partner is less common, state that sex has some importance in their lives</a:t>
            </a:r>
            <a:r>
              <a:rPr lang="en-US" sz="1200" dirty="0">
                <a:solidFill>
                  <a:srgbClr val="7030A0"/>
                </a:solidFill>
                <a:latin typeface="Arial" panose="020B0604020202020204" pitchFamily="34" charset="0"/>
                <a:cs typeface="Arial" panose="020B0604020202020204" pitchFamily="34" charset="0"/>
              </a:rPr>
              <a:t> </a:t>
            </a:r>
          </a:p>
          <a:p>
            <a:endParaRPr lang="en-US" sz="1200" dirty="0">
              <a:solidFill>
                <a:srgbClr val="7030A0"/>
              </a:solidFill>
            </a:endParaRPr>
          </a:p>
          <a:p>
            <a:r>
              <a:rPr lang="en-US" sz="1600" dirty="0">
                <a:solidFill>
                  <a:srgbClr val="7030A0"/>
                </a:solidFill>
                <a:effectLst/>
                <a:latin typeface="Arial" panose="020B0604020202020204" pitchFamily="34" charset="0"/>
                <a:ea typeface="Times New Roman" panose="02020603050405020304" pitchFamily="18" charset="0"/>
                <a:cs typeface="Arial" panose="020B0604020202020204" pitchFamily="34" charset="0"/>
              </a:rPr>
              <a:t>The proportion of older adults that remain sexually active may be increasing. Openness and acceptance about the role of sexuality in late life has expanded. Medication and other treatments have been developed that enable individuals to maintain successful sexual functioning regardless of age</a:t>
            </a:r>
            <a:r>
              <a:rPr lang="en-US" sz="1800" dirty="0">
                <a:solidFill>
                  <a:srgbClr val="7030A0"/>
                </a:solidFill>
                <a:effectLst/>
                <a:latin typeface="Arial" panose="020B0604020202020204" pitchFamily="34" charset="0"/>
                <a:ea typeface="Times New Roman" panose="02020603050405020304" pitchFamily="18" charset="0"/>
                <a:cs typeface="Arial" panose="020B0604020202020204" pitchFamily="34" charset="0"/>
              </a:rPr>
              <a:t>.</a:t>
            </a:r>
          </a:p>
        </p:txBody>
      </p:sp>
      <p:sp>
        <p:nvSpPr>
          <p:cNvPr id="4" name="TextBox 3">
            <a:extLst>
              <a:ext uri="{FF2B5EF4-FFF2-40B4-BE49-F238E27FC236}">
                <a16:creationId xmlns:a16="http://schemas.microsoft.com/office/drawing/2014/main" id="{A9D5E077-E76D-42DC-908B-59638041A1E7}"/>
              </a:ext>
            </a:extLst>
          </p:cNvPr>
          <p:cNvSpPr txBox="1"/>
          <p:nvPr/>
        </p:nvSpPr>
        <p:spPr>
          <a:xfrm>
            <a:off x="5477522" y="390617"/>
            <a:ext cx="5157927" cy="830997"/>
          </a:xfrm>
          <a:prstGeom prst="rect">
            <a:avLst/>
          </a:prstGeom>
          <a:noFill/>
        </p:spPr>
        <p:txBody>
          <a:bodyPr wrap="square" rtlCol="0">
            <a:spAutoFit/>
          </a:bodyPr>
          <a:lstStyle/>
          <a:p>
            <a:r>
              <a:rPr lang="en-US" sz="2400" b="1" i="1" dirty="0">
                <a:solidFill>
                  <a:srgbClr val="00B05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Do Older Women Have Sex?</a:t>
            </a:r>
            <a:br>
              <a:rPr lang="en-US" sz="2400" b="1" i="1" dirty="0">
                <a:solidFill>
                  <a:srgbClr val="00B05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br>
            <a:endParaRPr lang="en-US" sz="2400" b="1" i="1" dirty="0">
              <a:solidFill>
                <a:srgbClr val="00B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712790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C27A4-4BA0-4918-A209-9A79FCAFDB1F}"/>
              </a:ext>
            </a:extLst>
          </p:cNvPr>
          <p:cNvSpPr>
            <a:spLocks noGrp="1"/>
          </p:cNvSpPr>
          <p:nvPr>
            <p:ph type="title"/>
          </p:nvPr>
        </p:nvSpPr>
        <p:spPr/>
        <p:txBody>
          <a:bodyPr/>
          <a:lstStyle/>
          <a:p>
            <a:pPr algn="ctr"/>
            <a:r>
              <a:rPr lang="en-US"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SEXUAL DYSFUNCTION IN LATE LIFE:</a:t>
            </a:r>
          </a:p>
        </p:txBody>
      </p:sp>
      <p:sp>
        <p:nvSpPr>
          <p:cNvPr id="3" name="Text Placeholder 2">
            <a:extLst>
              <a:ext uri="{FF2B5EF4-FFF2-40B4-BE49-F238E27FC236}">
                <a16:creationId xmlns:a16="http://schemas.microsoft.com/office/drawing/2014/main" id="{EDF409A2-7CD8-4284-91C7-9D3DF6B063DB}"/>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923903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B066E1C-CBB4-4930-8765-E5854D93503F}"/>
              </a:ext>
            </a:extLst>
          </p:cNvPr>
          <p:cNvPicPr>
            <a:picLocks noChangeAspect="1"/>
          </p:cNvPicPr>
          <p:nvPr/>
        </p:nvPicPr>
        <p:blipFill>
          <a:blip r:embed="rId2">
            <a:extLst>
              <a:ext uri="{BEBA8EAE-BF5A-486C-A8C5-ECC9F3942E4B}">
                <a14:imgProps xmlns:a14="http://schemas.microsoft.com/office/drawing/2010/main">
                  <a14:imgLayer r:embed="rId3">
                    <a14:imgEffect>
                      <a14:artisticPlasticWrap/>
                    </a14:imgEffect>
                  </a14:imgLayer>
                </a14:imgProps>
              </a:ext>
              <a:ext uri="{28A0092B-C50C-407E-A947-70E740481C1C}">
                <a14:useLocalDpi xmlns:a14="http://schemas.microsoft.com/office/drawing/2010/main" val="0"/>
              </a:ext>
            </a:extLst>
          </a:blip>
          <a:stretch>
            <a:fillRect/>
          </a:stretch>
        </p:blipFill>
        <p:spPr>
          <a:xfrm>
            <a:off x="365760" y="259080"/>
            <a:ext cx="2941320" cy="441198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4" name="TextBox 3">
            <a:extLst>
              <a:ext uri="{FF2B5EF4-FFF2-40B4-BE49-F238E27FC236}">
                <a16:creationId xmlns:a16="http://schemas.microsoft.com/office/drawing/2014/main" id="{74806D92-85EB-43AF-9CD4-9D1C0BBCECE0}"/>
              </a:ext>
            </a:extLst>
          </p:cNvPr>
          <p:cNvSpPr txBox="1"/>
          <p:nvPr/>
        </p:nvSpPr>
        <p:spPr>
          <a:xfrm>
            <a:off x="3968319" y="470516"/>
            <a:ext cx="7964454" cy="5047536"/>
          </a:xfrm>
          <a:prstGeom prst="rect">
            <a:avLst/>
          </a:prstGeom>
          <a:noFill/>
        </p:spPr>
        <p:txBody>
          <a:bodyPr wrap="square" rtlCol="0">
            <a:spAutoFit/>
          </a:bodyPr>
          <a:lstStyle/>
          <a:p>
            <a:r>
              <a:rPr lang="en-US" sz="1600" b="1" i="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prevalence of sexual dysfunctions </a:t>
            </a:r>
            <a:r>
              <a:rPr lang="en-US" sz="1600" dirty="0">
                <a:solidFill>
                  <a:srgbClr val="002060"/>
                </a:solidFill>
                <a:latin typeface="Arial" panose="020B0604020202020204" pitchFamily="34" charset="0"/>
                <a:cs typeface="Arial" panose="020B0604020202020204" pitchFamily="34" charset="0"/>
              </a:rPr>
              <a:t>varies from country to country. Considerable differences among the statistics can be attributed to racial, religious, cultural and attitudinal factors, can affect the experience of sexual desires of elderly women.</a:t>
            </a:r>
          </a:p>
          <a:p>
            <a:endParaRPr lang="en-US" sz="1600" dirty="0">
              <a:solidFill>
                <a:srgbClr val="002060"/>
              </a:solidFill>
              <a:latin typeface="Arial" panose="020B0604020202020204" pitchFamily="34" charset="0"/>
              <a:cs typeface="Arial" panose="020B0604020202020204" pitchFamily="34" charset="0"/>
            </a:endParaRPr>
          </a:p>
          <a:p>
            <a:r>
              <a:rPr lang="en-US" sz="1600" dirty="0">
                <a:solidFill>
                  <a:srgbClr val="002060"/>
                </a:solidFill>
                <a:latin typeface="Arial" panose="020B0604020202020204" pitchFamily="34" charset="0"/>
                <a:cs typeface="Arial" panose="020B0604020202020204" pitchFamily="34" charset="0"/>
              </a:rPr>
              <a:t>Wright believes that female sexual value and attraction are only for reproduction in some cultures, while Deacon et al. emphasize that women are less important than the women at the age of fertility in terms of sexual value due to lack of reproduction and it seems to be more likely as the result of community culture.</a:t>
            </a:r>
          </a:p>
          <a:p>
            <a:endParaRPr lang="en-US" sz="1600" dirty="0">
              <a:solidFill>
                <a:srgbClr val="002060"/>
              </a:solidFill>
              <a:latin typeface="Arial" panose="020B0604020202020204" pitchFamily="34" charset="0"/>
              <a:cs typeface="Arial" panose="020B0604020202020204" pitchFamily="34" charset="0"/>
            </a:endParaRPr>
          </a:p>
          <a:p>
            <a:r>
              <a:rPr lang="en-US" sz="1600" dirty="0">
                <a:solidFill>
                  <a:srgbClr val="002060"/>
                </a:solidFill>
                <a:latin typeface="Arial" panose="020B0604020202020204" pitchFamily="34" charset="0"/>
                <a:cs typeface="Arial" panose="020B0604020202020204" pitchFamily="34" charset="0"/>
              </a:rPr>
              <a:t> This is justified by the fact that having a high income is likely to lead to more mental relief, which leads to sexual satisfaction</a:t>
            </a:r>
          </a:p>
          <a:p>
            <a:endParaRPr lang="en-US" sz="1600" dirty="0">
              <a:solidFill>
                <a:srgbClr val="002060"/>
              </a:solidFill>
              <a:latin typeface="Arial" panose="020B0604020202020204" pitchFamily="34" charset="0"/>
              <a:cs typeface="Arial" panose="020B0604020202020204" pitchFamily="34" charset="0"/>
            </a:endParaRPr>
          </a:p>
          <a:p>
            <a:r>
              <a:rPr lang="en-US" sz="1600" dirty="0">
                <a:solidFill>
                  <a:srgbClr val="002060"/>
                </a:solidFill>
                <a:latin typeface="Arial" panose="020B0604020202020204" pitchFamily="34" charset="0"/>
                <a:cs typeface="Arial" panose="020B0604020202020204" pitchFamily="34" charset="0"/>
              </a:rPr>
              <a:t> Findings confirm the relationship between sexual function and awareness of postmenopausal women.</a:t>
            </a:r>
          </a:p>
          <a:p>
            <a:r>
              <a:rPr lang="en-US" dirty="0">
                <a:solidFill>
                  <a:srgbClr val="002060"/>
                </a:solidFill>
                <a:latin typeface="Arial" panose="020B0604020202020204" pitchFamily="34" charset="0"/>
                <a:cs typeface="Arial" panose="020B0604020202020204" pitchFamily="34" charset="0"/>
              </a:rPr>
              <a:t> </a:t>
            </a:r>
            <a:r>
              <a:rPr lang="en-US" sz="1600" dirty="0">
                <a:solidFill>
                  <a:srgbClr val="002060"/>
                </a:solidFill>
                <a:latin typeface="Arial" panose="020B0604020202020204" pitchFamily="34" charset="0"/>
                <a:cs typeface="Arial" panose="020B0604020202020204" pitchFamily="34" charset="0"/>
              </a:rPr>
              <a:t>High awareness which can be achieved through higher education can change attitudes and thoughts toward gender, reduce anxiety, and helps the individual adapt to menopause. Increasing sexual awareness during this period helps the individuals not to consider the sexual dysfunctions abnormal which are resulted from menopausal symptoms and changes in sexual behavior by aging, but attempted to adapt, resolve or mitigate these problems.</a:t>
            </a:r>
          </a:p>
        </p:txBody>
      </p:sp>
    </p:spTree>
    <p:extLst>
      <p:ext uri="{BB962C8B-B14F-4D97-AF65-F5344CB8AC3E}">
        <p14:creationId xmlns:p14="http://schemas.microsoft.com/office/powerpoint/2010/main" val="10613708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B066E1C-CBB4-4930-8765-E5854D93503F}"/>
              </a:ext>
            </a:extLst>
          </p:cNvPr>
          <p:cNvPicPr>
            <a:picLocks noChangeAspect="1"/>
          </p:cNvPicPr>
          <p:nvPr/>
        </p:nvPicPr>
        <p:blipFill>
          <a:blip r:embed="rId2">
            <a:extLst>
              <a:ext uri="{BEBA8EAE-BF5A-486C-A8C5-ECC9F3942E4B}">
                <a14:imgProps xmlns:a14="http://schemas.microsoft.com/office/drawing/2010/main">
                  <a14:imgLayer r:embed="rId3">
                    <a14:imgEffect>
                      <a14:artisticPlasticWrap/>
                    </a14:imgEffect>
                  </a14:imgLayer>
                </a14:imgProps>
              </a:ext>
              <a:ext uri="{28A0092B-C50C-407E-A947-70E740481C1C}">
                <a14:useLocalDpi xmlns:a14="http://schemas.microsoft.com/office/drawing/2010/main" val="0"/>
              </a:ext>
            </a:extLst>
          </a:blip>
          <a:stretch>
            <a:fillRect/>
          </a:stretch>
        </p:blipFill>
        <p:spPr>
          <a:xfrm>
            <a:off x="365760" y="259080"/>
            <a:ext cx="2941320" cy="441198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 name="TextBox 1">
            <a:extLst>
              <a:ext uri="{FF2B5EF4-FFF2-40B4-BE49-F238E27FC236}">
                <a16:creationId xmlns:a16="http://schemas.microsoft.com/office/drawing/2014/main" id="{F1321137-C41C-4F9B-AFFB-BE4B23917EBB}"/>
              </a:ext>
            </a:extLst>
          </p:cNvPr>
          <p:cNvSpPr txBox="1"/>
          <p:nvPr/>
        </p:nvSpPr>
        <p:spPr>
          <a:xfrm>
            <a:off x="4589755" y="895409"/>
            <a:ext cx="5859262" cy="3139321"/>
          </a:xfrm>
          <a:prstGeom prst="rect">
            <a:avLst/>
          </a:prstGeom>
          <a:noFill/>
        </p:spPr>
        <p:txBody>
          <a:bodyPr wrap="square" rtlCol="0">
            <a:spAutoFit/>
          </a:bodyPr>
          <a:lstStyle/>
          <a:p>
            <a:r>
              <a:rPr lang="en-US" dirty="0">
                <a:solidFill>
                  <a:srgbClr val="002060"/>
                </a:solidFill>
                <a:latin typeface="Arial" panose="020B0604020202020204" pitchFamily="34" charset="0"/>
                <a:cs typeface="Arial" panose="020B0604020202020204" pitchFamily="34" charset="0"/>
              </a:rPr>
              <a:t>The results of studies (2018) on women in the United States indicate that sexual problems increase with age and disorders occurring within the age range of 18-44 (27.2%) and 45-64 years (44.6%) .</a:t>
            </a:r>
          </a:p>
          <a:p>
            <a:endParaRPr lang="en-US" dirty="0">
              <a:solidFill>
                <a:srgbClr val="002060"/>
              </a:solidFill>
              <a:latin typeface="Arial" panose="020B0604020202020204" pitchFamily="34" charset="0"/>
              <a:cs typeface="Arial" panose="020B0604020202020204" pitchFamily="34" charset="0"/>
            </a:endParaRPr>
          </a:p>
          <a:p>
            <a:r>
              <a:rPr lang="en-US" dirty="0">
                <a:solidFill>
                  <a:srgbClr val="002060"/>
                </a:solidFill>
                <a:latin typeface="Arial" panose="020B0604020202020204" pitchFamily="34" charset="0"/>
                <a:cs typeface="Arial" panose="020B0604020202020204" pitchFamily="34" charset="0"/>
              </a:rPr>
              <a:t>In Iran, relative frequency of sexual dysfunction was reported to be in 72.4% of menopausal women, which is accompanied by abnormalities in the arousal phase (75.3%), disturbance in the phase of desire (62.6%), irregular orgasm (56.3%), dyspareunia (34.9%), and vaginismus (15.8%).</a:t>
            </a:r>
          </a:p>
        </p:txBody>
      </p:sp>
    </p:spTree>
    <p:extLst>
      <p:ext uri="{BB962C8B-B14F-4D97-AF65-F5344CB8AC3E}">
        <p14:creationId xmlns:p14="http://schemas.microsoft.com/office/powerpoint/2010/main" val="23321661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C1749AA-BF89-455F-AF32-97E6ED3466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3256" y="263046"/>
            <a:ext cx="2830882" cy="424632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 name="TextBox 1">
            <a:extLst>
              <a:ext uri="{FF2B5EF4-FFF2-40B4-BE49-F238E27FC236}">
                <a16:creationId xmlns:a16="http://schemas.microsoft.com/office/drawing/2014/main" id="{4941BC45-3705-4804-9C01-71A1F9395F25}"/>
              </a:ext>
            </a:extLst>
          </p:cNvPr>
          <p:cNvSpPr txBox="1"/>
          <p:nvPr/>
        </p:nvSpPr>
        <p:spPr>
          <a:xfrm>
            <a:off x="4190261" y="1095829"/>
            <a:ext cx="4314547" cy="400110"/>
          </a:xfrm>
          <a:prstGeom prst="rect">
            <a:avLst/>
          </a:prstGeom>
          <a:noFill/>
        </p:spPr>
        <p:txBody>
          <a:bodyPr wrap="square" rtlCol="0">
            <a:spAutoFit/>
          </a:bodyPr>
          <a:lstStyle/>
          <a:p>
            <a:r>
              <a:rPr lang="en-US" sz="20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Medical illness: </a:t>
            </a:r>
            <a:endParaRPr lang="en-US" sz="2000" dirty="0"/>
          </a:p>
        </p:txBody>
      </p:sp>
      <p:sp>
        <p:nvSpPr>
          <p:cNvPr id="4" name="TextBox 3">
            <a:extLst>
              <a:ext uri="{FF2B5EF4-FFF2-40B4-BE49-F238E27FC236}">
                <a16:creationId xmlns:a16="http://schemas.microsoft.com/office/drawing/2014/main" id="{59036F66-7ABD-4147-B5BD-6A6F144C79F4}"/>
              </a:ext>
            </a:extLst>
          </p:cNvPr>
          <p:cNvSpPr txBox="1"/>
          <p:nvPr/>
        </p:nvSpPr>
        <p:spPr>
          <a:xfrm>
            <a:off x="4119239" y="1846555"/>
            <a:ext cx="5983549" cy="3293209"/>
          </a:xfrm>
          <a:prstGeom prst="rect">
            <a:avLst/>
          </a:prstGeom>
          <a:noFill/>
        </p:spPr>
        <p:txBody>
          <a:bodyPr wrap="square" rtlCol="0">
            <a:spAutoFit/>
          </a:bodyPr>
          <a:lstStyle/>
          <a:p>
            <a:r>
              <a:rPr lang="en-US" sz="1600" dirty="0">
                <a:solidFill>
                  <a:srgbClr val="002060"/>
                </a:solidFill>
                <a:latin typeface="Arial" panose="020B0604020202020204" pitchFamily="34" charset="0"/>
                <a:cs typeface="Arial" panose="020B0604020202020204" pitchFamily="34" charset="0"/>
              </a:rPr>
              <a:t>Any medical illness that impairs the blood supply or nervous innervation of genital tissue can potentially serve as a primary cause of sexual dysfunction</a:t>
            </a:r>
          </a:p>
          <a:p>
            <a:r>
              <a:rPr lang="en-US" sz="1600" dirty="0">
                <a:solidFill>
                  <a:srgbClr val="002060"/>
                </a:solidFill>
                <a:latin typeface="Arial" panose="020B0604020202020204" pitchFamily="34" charset="0"/>
                <a:cs typeface="Arial" panose="020B0604020202020204" pitchFamily="34" charset="0"/>
              </a:rPr>
              <a:t>diabetic neuropathy, which can impair sexual arousal, and peripheral vascular disease, which can impair genital </a:t>
            </a:r>
            <a:r>
              <a:rPr lang="en-US" sz="1600" dirty="0" err="1">
                <a:solidFill>
                  <a:srgbClr val="002060"/>
                </a:solidFill>
                <a:latin typeface="Arial" panose="020B0604020202020204" pitchFamily="34" charset="0"/>
                <a:cs typeface="Arial" panose="020B0604020202020204" pitchFamily="34" charset="0"/>
              </a:rPr>
              <a:t>vasocongestion</a:t>
            </a:r>
            <a:r>
              <a:rPr lang="en-US" sz="1600" dirty="0">
                <a:solidFill>
                  <a:srgbClr val="002060"/>
                </a:solidFill>
                <a:latin typeface="Arial" panose="020B0604020202020204" pitchFamily="34" charset="0"/>
                <a:cs typeface="Arial" panose="020B0604020202020204" pitchFamily="34" charset="0"/>
              </a:rPr>
              <a:t>.</a:t>
            </a:r>
          </a:p>
          <a:p>
            <a:r>
              <a:rPr lang="en-US" sz="1600" dirty="0">
                <a:solidFill>
                  <a:srgbClr val="002060"/>
                </a:solidFill>
                <a:latin typeface="Arial" panose="020B0604020202020204" pitchFamily="34" charset="0"/>
                <a:cs typeface="Arial" panose="020B0604020202020204" pitchFamily="34" charset="0"/>
              </a:rPr>
              <a:t>A man with chronic obstructive pulmonary disease may become short of breath during sexual activity, causing him to become less aroused</a:t>
            </a:r>
          </a:p>
          <a:p>
            <a:r>
              <a:rPr lang="en-US" sz="1600" dirty="0">
                <a:solidFill>
                  <a:srgbClr val="002060"/>
                </a:solidFill>
                <a:latin typeface="Arial" panose="020B0604020202020204" pitchFamily="34" charset="0"/>
                <a:cs typeface="Arial" panose="020B0604020202020204" pitchFamily="34" charset="0"/>
              </a:rPr>
              <a:t>A woman with a history of cervical cancer who underwent surgery and radiation could have scarring and contractures of her vaginal tissue, resulting in pain during sex and subsequent loss of libido. </a:t>
            </a:r>
          </a:p>
        </p:txBody>
      </p:sp>
      <p:sp>
        <p:nvSpPr>
          <p:cNvPr id="5" name="TextBox 4">
            <a:extLst>
              <a:ext uri="{FF2B5EF4-FFF2-40B4-BE49-F238E27FC236}">
                <a16:creationId xmlns:a16="http://schemas.microsoft.com/office/drawing/2014/main" id="{B2DBBF44-4449-4865-9C35-DF005DDF7CBD}"/>
              </a:ext>
            </a:extLst>
          </p:cNvPr>
          <p:cNvSpPr txBox="1"/>
          <p:nvPr/>
        </p:nvSpPr>
        <p:spPr>
          <a:xfrm>
            <a:off x="4971495" y="399495"/>
            <a:ext cx="3826276" cy="523220"/>
          </a:xfrm>
          <a:prstGeom prst="rect">
            <a:avLst/>
          </a:prstGeom>
          <a:noFill/>
        </p:spPr>
        <p:txBody>
          <a:bodyPr wrap="square" rtlCol="0">
            <a:spAutoFit/>
          </a:bodyPr>
          <a:lstStyle/>
          <a:p>
            <a:pPr algn="ctr"/>
            <a:r>
              <a:rPr lang="en-US" sz="2800" b="1" i="1" dirty="0">
                <a:solidFill>
                  <a:srgbClr val="FF0000"/>
                </a:solidFill>
                <a:effectLst>
                  <a:outerShdw blurRad="38100" dist="38100" dir="2700000" algn="tl">
                    <a:srgbClr val="000000">
                      <a:alpha val="43137"/>
                    </a:srgbClr>
                  </a:outerShdw>
                </a:effectLst>
                <a:latin typeface="Times  "/>
              </a:rPr>
              <a:t>Risk factors</a:t>
            </a:r>
          </a:p>
        </p:txBody>
      </p:sp>
    </p:spTree>
    <p:extLst>
      <p:ext uri="{BB962C8B-B14F-4D97-AF65-F5344CB8AC3E}">
        <p14:creationId xmlns:p14="http://schemas.microsoft.com/office/powerpoint/2010/main" val="33849320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C1749AA-BF89-455F-AF32-97E6ED3466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3256" y="263046"/>
            <a:ext cx="2830882" cy="424632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4" name="TextBox 3">
            <a:extLst>
              <a:ext uri="{FF2B5EF4-FFF2-40B4-BE49-F238E27FC236}">
                <a16:creationId xmlns:a16="http://schemas.microsoft.com/office/drawing/2014/main" id="{9369F05F-59E5-4015-8CBD-6537411AA023}"/>
              </a:ext>
            </a:extLst>
          </p:cNvPr>
          <p:cNvSpPr txBox="1"/>
          <p:nvPr/>
        </p:nvSpPr>
        <p:spPr>
          <a:xfrm>
            <a:off x="3852909" y="1136343"/>
            <a:ext cx="7173157" cy="400110"/>
          </a:xfrm>
          <a:prstGeom prst="rect">
            <a:avLst/>
          </a:prstGeom>
          <a:noFill/>
        </p:spPr>
        <p:txBody>
          <a:bodyPr wrap="square" rtlCol="0">
            <a:spAutoFit/>
          </a:bodyPr>
          <a:lstStyle/>
          <a:p>
            <a:r>
              <a:rPr lang="en-US" sz="2000" b="1" i="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Comorbid psychiatric illness:</a:t>
            </a:r>
            <a:endParaRPr lang="en-US" sz="2000" dirty="0">
              <a:solidFill>
                <a:srgbClr val="002060"/>
              </a:solidFill>
            </a:endParaRPr>
          </a:p>
        </p:txBody>
      </p:sp>
      <p:sp>
        <p:nvSpPr>
          <p:cNvPr id="5" name="TextBox 4">
            <a:extLst>
              <a:ext uri="{FF2B5EF4-FFF2-40B4-BE49-F238E27FC236}">
                <a16:creationId xmlns:a16="http://schemas.microsoft.com/office/drawing/2014/main" id="{FB13E034-00B6-4581-B1E3-FF9E9C6EDF0B}"/>
              </a:ext>
            </a:extLst>
          </p:cNvPr>
          <p:cNvSpPr txBox="1"/>
          <p:nvPr/>
        </p:nvSpPr>
        <p:spPr>
          <a:xfrm>
            <a:off x="3923930" y="2148396"/>
            <a:ext cx="6729274" cy="2585323"/>
          </a:xfrm>
          <a:prstGeom prst="rect">
            <a:avLst/>
          </a:prstGeom>
          <a:noFill/>
        </p:spPr>
        <p:txBody>
          <a:bodyPr wrap="square" rtlCol="0">
            <a:spAutoFit/>
          </a:bodyPr>
          <a:lstStyle/>
          <a:p>
            <a:r>
              <a:rPr lang="en-US" sz="1800" dirty="0">
                <a:solidFill>
                  <a:srgbClr val="002060"/>
                </a:solidFill>
                <a:latin typeface="Times New Roman" panose="02020603050405020304" pitchFamily="18" charset="0"/>
                <a:cs typeface="Times New Roman" panose="02020603050405020304" pitchFamily="18" charset="0"/>
              </a:rPr>
              <a:t>particularly mood and anxiety disorders in which loss of libido is a frequent symptom.</a:t>
            </a:r>
          </a:p>
          <a:p>
            <a:endParaRPr lang="en-US" sz="1800" dirty="0">
              <a:solidFill>
                <a:srgbClr val="002060"/>
              </a:solidFill>
              <a:latin typeface="Times New Roman" panose="02020603050405020304" pitchFamily="18" charset="0"/>
              <a:cs typeface="Times New Roman" panose="02020603050405020304" pitchFamily="18" charset="0"/>
            </a:endParaRPr>
          </a:p>
          <a:p>
            <a:r>
              <a:rPr lang="en-US" sz="1800" dirty="0">
                <a:solidFill>
                  <a:srgbClr val="002060"/>
                </a:solidFill>
                <a:latin typeface="Times New Roman" panose="02020603050405020304" pitchFamily="18" charset="0"/>
                <a:cs typeface="Times New Roman" panose="02020603050405020304" pitchFamily="18" charset="0"/>
              </a:rPr>
              <a:t> 40 to 50 percent of individuals suffering from depression experience loss of sexual desire as a cardinal symptom.</a:t>
            </a:r>
          </a:p>
          <a:p>
            <a:endParaRPr lang="en-US" sz="1800" dirty="0">
              <a:solidFill>
                <a:srgbClr val="002060"/>
              </a:solidFill>
              <a:latin typeface="Times New Roman" panose="02020603050405020304" pitchFamily="18" charset="0"/>
              <a:cs typeface="Times New Roman" panose="02020603050405020304" pitchFamily="18" charset="0"/>
            </a:endParaRPr>
          </a:p>
          <a:p>
            <a:r>
              <a:rPr lang="en-US" sz="1800" dirty="0">
                <a:solidFill>
                  <a:srgbClr val="002060"/>
                </a:solidFill>
                <a:latin typeface="Times New Roman" panose="02020603050405020304" pitchFamily="18" charset="0"/>
                <a:cs typeface="Times New Roman" panose="02020603050405020304" pitchFamily="18" charset="0"/>
              </a:rPr>
              <a:t>Individuals with schizophrenia and other psychotic disorders may have fewer problems with sexual function than individuals with other disorders, but more difficulty with managing sexual relationships</a:t>
            </a:r>
            <a:r>
              <a:rPr lang="en-US" sz="1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6283047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B066E1C-CBB4-4930-8765-E5854D93503F}"/>
              </a:ext>
            </a:extLst>
          </p:cNvPr>
          <p:cNvPicPr>
            <a:picLocks noChangeAspect="1"/>
          </p:cNvPicPr>
          <p:nvPr/>
        </p:nvPicPr>
        <p:blipFill>
          <a:blip r:embed="rId2">
            <a:extLst>
              <a:ext uri="{BEBA8EAE-BF5A-486C-A8C5-ECC9F3942E4B}">
                <a14:imgProps xmlns:a14="http://schemas.microsoft.com/office/drawing/2010/main">
                  <a14:imgLayer r:embed="rId3">
                    <a14:imgEffect>
                      <a14:artisticPlasticWrap/>
                    </a14:imgEffect>
                  </a14:imgLayer>
                </a14:imgProps>
              </a:ext>
              <a:ext uri="{28A0092B-C50C-407E-A947-70E740481C1C}">
                <a14:useLocalDpi xmlns:a14="http://schemas.microsoft.com/office/drawing/2010/main" val="0"/>
              </a:ext>
            </a:extLst>
          </a:blip>
          <a:stretch>
            <a:fillRect/>
          </a:stretch>
        </p:blipFill>
        <p:spPr>
          <a:xfrm>
            <a:off x="365760" y="259080"/>
            <a:ext cx="2941320" cy="441198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 name="TextBox 1">
            <a:extLst>
              <a:ext uri="{FF2B5EF4-FFF2-40B4-BE49-F238E27FC236}">
                <a16:creationId xmlns:a16="http://schemas.microsoft.com/office/drawing/2014/main" id="{8EAF2107-C500-4CF4-B767-75921AA2A0E5}"/>
              </a:ext>
            </a:extLst>
          </p:cNvPr>
          <p:cNvSpPr txBox="1"/>
          <p:nvPr/>
        </p:nvSpPr>
        <p:spPr>
          <a:xfrm>
            <a:off x="3994951" y="417250"/>
            <a:ext cx="7688063" cy="461665"/>
          </a:xfrm>
          <a:prstGeom prst="rect">
            <a:avLst/>
          </a:prstGeom>
          <a:noFill/>
        </p:spPr>
        <p:txBody>
          <a:bodyPr wrap="square" rtlCol="0">
            <a:spAutoFit/>
          </a:bodyPr>
          <a:lstStyle/>
          <a:p>
            <a:r>
              <a:rPr lang="en-US" sz="2400" b="1" i="1" dirty="0">
                <a:solidFill>
                  <a:srgbClr val="00206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Pelvic organ prolapse and incontinence </a:t>
            </a:r>
            <a:r>
              <a:rPr lang="en-US" sz="1800" dirty="0">
                <a:effectLst/>
                <a:latin typeface="Times New Roman" panose="02020603050405020304" pitchFamily="18" charset="0"/>
                <a:ea typeface="Times New Roman" panose="02020603050405020304" pitchFamily="18" charset="0"/>
              </a:rPr>
              <a:t>:</a:t>
            </a:r>
            <a:endParaRPr lang="en-US" dirty="0"/>
          </a:p>
        </p:txBody>
      </p:sp>
      <p:sp>
        <p:nvSpPr>
          <p:cNvPr id="3" name="TextBox 2">
            <a:extLst>
              <a:ext uri="{FF2B5EF4-FFF2-40B4-BE49-F238E27FC236}">
                <a16:creationId xmlns:a16="http://schemas.microsoft.com/office/drawing/2014/main" id="{FA818151-5160-4F51-9ADC-805E4D3DECA0}"/>
              </a:ext>
            </a:extLst>
          </p:cNvPr>
          <p:cNvSpPr txBox="1"/>
          <p:nvPr/>
        </p:nvSpPr>
        <p:spPr>
          <a:xfrm>
            <a:off x="3994951" y="1331650"/>
            <a:ext cx="7235301" cy="3349122"/>
          </a:xfrm>
          <a:prstGeom prst="rect">
            <a:avLst/>
          </a:prstGeom>
          <a:noFill/>
        </p:spPr>
        <p:txBody>
          <a:bodyPr wrap="square" rtlCol="0">
            <a:spAutoFit/>
          </a:bodyPr>
          <a:lstStyle/>
          <a:p>
            <a:pPr marL="0" marR="0">
              <a:lnSpc>
                <a:spcPct val="107000"/>
              </a:lnSpc>
              <a:spcBef>
                <a:spcPts val="0"/>
              </a:spcBef>
              <a:spcAft>
                <a:spcPts val="800"/>
              </a:spcAft>
            </a:pPr>
            <a:r>
              <a:rPr lang="en-US" dirty="0"/>
              <a:t> </a:t>
            </a:r>
            <a:r>
              <a:rPr lang="en-US" sz="1800" dirty="0">
                <a:solidFill>
                  <a:srgbClr val="002060"/>
                </a:solidFill>
                <a:effectLst/>
                <a:latin typeface="Times New Roman" panose="02020603050405020304" pitchFamily="18" charset="0"/>
                <a:ea typeface="Times New Roman" panose="02020603050405020304" pitchFamily="18" charset="0"/>
                <a:cs typeface="Arial" panose="020B0604020202020204" pitchFamily="34" charset="0"/>
              </a:rPr>
              <a:t>Pelvic organ prolapse and urinary incontinence are also associated with female sexual problems.</a:t>
            </a:r>
            <a:endParaRPr lang="en-US" sz="1800" dirty="0">
              <a:solidFill>
                <a:srgbClr val="002060"/>
              </a:solidFill>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800" dirty="0">
                <a:solidFill>
                  <a:srgbClr val="002060"/>
                </a:solidFill>
                <a:effectLst/>
                <a:latin typeface="Times New Roman" panose="02020603050405020304" pitchFamily="18" charset="0"/>
                <a:ea typeface="Times New Roman" panose="02020603050405020304" pitchFamily="18" charset="0"/>
                <a:cs typeface="Arial" panose="020B0604020202020204" pitchFamily="34" charset="0"/>
              </a:rPr>
              <a:t>Sexual dysfunction is reported by 26 to 47 percent of women with urinary incontinence .</a:t>
            </a:r>
          </a:p>
          <a:p>
            <a:pPr marL="0" marR="0">
              <a:lnSpc>
                <a:spcPct val="107000"/>
              </a:lnSpc>
              <a:spcBef>
                <a:spcPts val="0"/>
              </a:spcBef>
              <a:spcAft>
                <a:spcPts val="800"/>
              </a:spcAft>
            </a:pPr>
            <a:r>
              <a:rPr lang="en-US" sz="1800" dirty="0">
                <a:solidFill>
                  <a:srgbClr val="002060"/>
                </a:solidFill>
                <a:effectLst/>
                <a:latin typeface="Times New Roman" panose="02020603050405020304" pitchFamily="18" charset="0"/>
                <a:ea typeface="Times New Roman" panose="02020603050405020304" pitchFamily="18" charset="0"/>
                <a:cs typeface="Arial" panose="020B0604020202020204" pitchFamily="34" charset="0"/>
              </a:rPr>
              <a:t>Among women with urinary incontinence, 11 to 45 percent experience urinary incontinence during sexual intercourse, typically during penetration or orgasm. </a:t>
            </a:r>
          </a:p>
          <a:p>
            <a:pPr marL="0" marR="0">
              <a:lnSpc>
                <a:spcPct val="107000"/>
              </a:lnSpc>
              <a:spcBef>
                <a:spcPts val="0"/>
              </a:spcBef>
              <a:spcAft>
                <a:spcPts val="800"/>
              </a:spcAft>
            </a:pPr>
            <a:r>
              <a:rPr lang="en-US" sz="1800" dirty="0">
                <a:solidFill>
                  <a:srgbClr val="002060"/>
                </a:solidFill>
                <a:effectLst/>
                <a:latin typeface="Times New Roman" panose="02020603050405020304" pitchFamily="18" charset="0"/>
                <a:ea typeface="Times New Roman" panose="02020603050405020304" pitchFamily="18" charset="0"/>
              </a:rPr>
              <a:t>While some women report improved sexual function after surgical repair of pelvic floor disorders, others report no change or the development of dyspareunia</a:t>
            </a:r>
            <a:endParaRPr lang="en-US" dirty="0">
              <a:solidFill>
                <a:srgbClr val="002060"/>
              </a:solidFill>
            </a:endParaRPr>
          </a:p>
        </p:txBody>
      </p:sp>
    </p:spTree>
    <p:extLst>
      <p:ext uri="{BB962C8B-B14F-4D97-AF65-F5344CB8AC3E}">
        <p14:creationId xmlns:p14="http://schemas.microsoft.com/office/powerpoint/2010/main" val="8049224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2C6173F-21D4-4748-909B-B809072830E5}"/>
              </a:ext>
            </a:extLst>
          </p:cNvPr>
          <p:cNvPicPr>
            <a:picLocks noChangeAspect="1"/>
          </p:cNvPicPr>
          <p:nvPr/>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365760" y="259080"/>
            <a:ext cx="3093720" cy="464058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 name="TextBox 1">
            <a:extLst>
              <a:ext uri="{FF2B5EF4-FFF2-40B4-BE49-F238E27FC236}">
                <a16:creationId xmlns:a16="http://schemas.microsoft.com/office/drawing/2014/main" id="{39CCB556-00D7-419E-8856-A14FDE2E9F57}"/>
              </a:ext>
            </a:extLst>
          </p:cNvPr>
          <p:cNvSpPr txBox="1"/>
          <p:nvPr/>
        </p:nvSpPr>
        <p:spPr>
          <a:xfrm>
            <a:off x="4323425" y="426128"/>
            <a:ext cx="5308847" cy="523220"/>
          </a:xfrm>
          <a:prstGeom prst="rect">
            <a:avLst/>
          </a:prstGeom>
          <a:noFill/>
        </p:spPr>
        <p:txBody>
          <a:bodyPr wrap="square" rtlCol="0">
            <a:spAutoFit/>
          </a:bodyPr>
          <a:lstStyle/>
          <a:p>
            <a:r>
              <a:rPr lang="en-US" sz="2800" b="1" i="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Medications:</a:t>
            </a:r>
            <a:endParaRPr lang="en-US" sz="2800" dirty="0">
              <a:solidFill>
                <a:srgbClr val="002060"/>
              </a:solidFill>
            </a:endParaRPr>
          </a:p>
        </p:txBody>
      </p:sp>
      <p:sp>
        <p:nvSpPr>
          <p:cNvPr id="3" name="TextBox 2">
            <a:extLst>
              <a:ext uri="{FF2B5EF4-FFF2-40B4-BE49-F238E27FC236}">
                <a16:creationId xmlns:a16="http://schemas.microsoft.com/office/drawing/2014/main" id="{19C47AD2-E58D-427E-88C5-CB7329B1D20F}"/>
              </a:ext>
            </a:extLst>
          </p:cNvPr>
          <p:cNvSpPr txBox="1"/>
          <p:nvPr/>
        </p:nvSpPr>
        <p:spPr>
          <a:xfrm>
            <a:off x="4145872" y="1562470"/>
            <a:ext cx="5965794" cy="2862322"/>
          </a:xfrm>
          <a:prstGeom prst="rect">
            <a:avLst/>
          </a:prstGeom>
          <a:noFill/>
        </p:spPr>
        <p:txBody>
          <a:bodyPr wrap="square" rtlCol="0">
            <a:spAutoFit/>
          </a:bodyPr>
          <a:lstStyle/>
          <a:p>
            <a:r>
              <a:rPr lang="en-US" dirty="0"/>
              <a:t> </a:t>
            </a:r>
            <a:r>
              <a:rPr lang="en-US" dirty="0">
                <a:latin typeface="Times New Roman" panose="02020603050405020304" pitchFamily="18" charset="0"/>
                <a:cs typeface="Times New Roman" panose="02020603050405020304" pitchFamily="18" charset="0"/>
              </a:rPr>
              <a:t> </a:t>
            </a:r>
            <a:r>
              <a:rPr lang="en-US" dirty="0">
                <a:solidFill>
                  <a:srgbClr val="002060"/>
                </a:solidFill>
                <a:latin typeface="Times New Roman" panose="02020603050405020304" pitchFamily="18" charset="0"/>
                <a:cs typeface="Times New Roman" panose="02020603050405020304" pitchFamily="18" charset="0"/>
              </a:rPr>
              <a:t>Medications often play a role in precipitating sexual dysfunction, and can affect both sexes at any point in the sexual response cycle.</a:t>
            </a:r>
          </a:p>
          <a:p>
            <a:r>
              <a:rPr lang="en-US" dirty="0">
                <a:solidFill>
                  <a:srgbClr val="002060"/>
                </a:solidFill>
                <a:latin typeface="Times New Roman" panose="02020603050405020304" pitchFamily="18" charset="0"/>
                <a:cs typeface="Times New Roman" panose="02020603050405020304" pitchFamily="18" charset="0"/>
              </a:rPr>
              <a:t> antihypertensives (</a:t>
            </a:r>
            <a:r>
              <a:rPr lang="en-US" dirty="0" err="1">
                <a:solidFill>
                  <a:srgbClr val="002060"/>
                </a:solidFill>
                <a:latin typeface="Times New Roman" panose="02020603050405020304" pitchFamily="18" charset="0"/>
                <a:cs typeface="Times New Roman" panose="02020603050405020304" pitchFamily="18" charset="0"/>
              </a:rPr>
              <a:t>eg</a:t>
            </a:r>
            <a:r>
              <a:rPr lang="en-US" dirty="0">
                <a:solidFill>
                  <a:srgbClr val="002060"/>
                </a:solidFill>
                <a:latin typeface="Times New Roman" panose="02020603050405020304" pitchFamily="18" charset="0"/>
                <a:cs typeface="Times New Roman" panose="02020603050405020304" pitchFamily="18" charset="0"/>
              </a:rPr>
              <a:t>, beta-blockers, diuretics), </a:t>
            </a:r>
          </a:p>
          <a:p>
            <a:r>
              <a:rPr lang="en-US" dirty="0">
                <a:solidFill>
                  <a:srgbClr val="002060"/>
                </a:solidFill>
                <a:latin typeface="Times New Roman" panose="02020603050405020304" pitchFamily="18" charset="0"/>
                <a:cs typeface="Times New Roman" panose="02020603050405020304" pitchFamily="18" charset="0"/>
              </a:rPr>
              <a:t>antiandrogens,</a:t>
            </a:r>
          </a:p>
          <a:p>
            <a:r>
              <a:rPr lang="en-US" dirty="0">
                <a:solidFill>
                  <a:srgbClr val="002060"/>
                </a:solidFill>
                <a:latin typeface="Times New Roman" panose="02020603050405020304" pitchFamily="18" charset="0"/>
                <a:cs typeface="Times New Roman" panose="02020603050405020304" pitchFamily="18" charset="0"/>
              </a:rPr>
              <a:t>many psychotropic medications, particularly antidepressants</a:t>
            </a:r>
          </a:p>
          <a:p>
            <a:endParaRPr lang="en-US" dirty="0">
              <a:solidFill>
                <a:srgbClr val="002060"/>
              </a:solidFill>
              <a:latin typeface="Times New Roman" panose="02020603050405020304" pitchFamily="18" charset="0"/>
              <a:cs typeface="Times New Roman" panose="02020603050405020304" pitchFamily="18" charset="0"/>
            </a:endParaRPr>
          </a:p>
          <a:p>
            <a:r>
              <a:rPr lang="en-US" dirty="0">
                <a:solidFill>
                  <a:srgbClr val="002060"/>
                </a:solidFill>
                <a:latin typeface="Times New Roman" panose="02020603050405020304" pitchFamily="18" charset="0"/>
                <a:cs typeface="Times New Roman" panose="02020603050405020304" pitchFamily="18" charset="0"/>
              </a:rPr>
              <a:t>          (One prospective study found that nearly 60 percent of individuals on selective serotonin-reuptake inhibitors (SSRIs) suffered from sexual dysfunction, with higher rates in men)</a:t>
            </a:r>
          </a:p>
        </p:txBody>
      </p:sp>
    </p:spTree>
    <p:extLst>
      <p:ext uri="{BB962C8B-B14F-4D97-AF65-F5344CB8AC3E}">
        <p14:creationId xmlns:p14="http://schemas.microsoft.com/office/powerpoint/2010/main" val="2553792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2C6173F-21D4-4748-909B-B809072830E5}"/>
              </a:ext>
            </a:extLst>
          </p:cNvPr>
          <p:cNvPicPr>
            <a:picLocks noChangeAspect="1"/>
          </p:cNvPicPr>
          <p:nvPr/>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365760" y="259080"/>
            <a:ext cx="3093720" cy="464058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 name="TextBox 1">
            <a:extLst>
              <a:ext uri="{FF2B5EF4-FFF2-40B4-BE49-F238E27FC236}">
                <a16:creationId xmlns:a16="http://schemas.microsoft.com/office/drawing/2014/main" id="{F2058718-D8B7-4CD4-8B81-30A18CD0AE5A}"/>
              </a:ext>
            </a:extLst>
          </p:cNvPr>
          <p:cNvSpPr txBox="1"/>
          <p:nvPr/>
        </p:nvSpPr>
        <p:spPr>
          <a:xfrm>
            <a:off x="4634144" y="585926"/>
            <a:ext cx="3835153" cy="830997"/>
          </a:xfrm>
          <a:prstGeom prst="rect">
            <a:avLst/>
          </a:prstGeom>
          <a:noFill/>
        </p:spPr>
        <p:txBody>
          <a:bodyPr wrap="square" rtlCol="0">
            <a:spAutoFit/>
          </a:bodyPr>
          <a:lstStyle/>
          <a:p>
            <a:r>
              <a:rPr lang="en-US" sz="24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Losses and other stressful events:</a:t>
            </a:r>
            <a:endParaRPr lang="en-US" sz="2400" b="1" i="1" dirty="0"/>
          </a:p>
        </p:txBody>
      </p:sp>
      <p:sp>
        <p:nvSpPr>
          <p:cNvPr id="3" name="TextBox 2">
            <a:extLst>
              <a:ext uri="{FF2B5EF4-FFF2-40B4-BE49-F238E27FC236}">
                <a16:creationId xmlns:a16="http://schemas.microsoft.com/office/drawing/2014/main" id="{D9580938-5D72-4772-8477-AD4094B0FC9F}"/>
              </a:ext>
            </a:extLst>
          </p:cNvPr>
          <p:cNvSpPr txBox="1"/>
          <p:nvPr/>
        </p:nvSpPr>
        <p:spPr>
          <a:xfrm>
            <a:off x="4403324" y="1571348"/>
            <a:ext cx="6551721" cy="1754326"/>
          </a:xfrm>
          <a:prstGeom prst="rect">
            <a:avLst/>
          </a:prstGeom>
          <a:noFill/>
        </p:spPr>
        <p:txBody>
          <a:bodyPr wrap="square" rtlCol="0">
            <a:spAutoFit/>
          </a:bodyPr>
          <a:lstStyle/>
          <a:p>
            <a:pPr marL="285750" indent="-285750">
              <a:buFont typeface="Wingdings" panose="05000000000000000000" pitchFamily="2" charset="2"/>
              <a:buChar char="ü"/>
            </a:pPr>
            <a:r>
              <a:rPr lang="en-US" dirty="0">
                <a:solidFill>
                  <a:srgbClr val="002060"/>
                </a:solidFill>
                <a:latin typeface="Times New Roman" panose="02020603050405020304" pitchFamily="18" charset="0"/>
                <a:cs typeface="Times New Roman" panose="02020603050405020304" pitchFamily="18" charset="0"/>
              </a:rPr>
              <a:t>the loss of a job or loved one,</a:t>
            </a:r>
          </a:p>
          <a:p>
            <a:pPr marL="285750" indent="-285750">
              <a:lnSpc>
                <a:spcPct val="100000"/>
              </a:lnSpc>
              <a:buFont typeface="Wingdings" panose="05000000000000000000" pitchFamily="2" charset="2"/>
              <a:buChar char="ü"/>
            </a:pPr>
            <a:r>
              <a:rPr lang="en-US" dirty="0">
                <a:solidFill>
                  <a:srgbClr val="002060"/>
                </a:solidFill>
                <a:latin typeface="Times New Roman" panose="02020603050405020304" pitchFamily="18" charset="0"/>
                <a:cs typeface="Times New Roman" panose="02020603050405020304" pitchFamily="18" charset="0"/>
              </a:rPr>
              <a:t> medical crisis or prolonged illness, or hospitalization</a:t>
            </a:r>
          </a:p>
          <a:p>
            <a:pPr marL="285750" indent="-285750">
              <a:buFont typeface="Wingdings" panose="05000000000000000000" pitchFamily="2" charset="2"/>
              <a:buChar char="ü"/>
            </a:pPr>
            <a:r>
              <a:rPr lang="en-US" dirty="0">
                <a:solidFill>
                  <a:srgbClr val="002060"/>
                </a:solidFill>
                <a:latin typeface="Times New Roman" panose="02020603050405020304" pitchFamily="18" charset="0"/>
                <a:cs typeface="Times New Roman" panose="02020603050405020304" pitchFamily="18" charset="0"/>
              </a:rPr>
              <a:t> The loss of a partner is particularly devastating</a:t>
            </a:r>
          </a:p>
          <a:p>
            <a:pPr marL="285750" indent="-285750">
              <a:buFont typeface="Wingdings" panose="05000000000000000000" pitchFamily="2" charset="2"/>
              <a:buChar char="ü"/>
            </a:pPr>
            <a:r>
              <a:rPr lang="en-US" dirty="0">
                <a:solidFill>
                  <a:srgbClr val="002060"/>
                </a:solidFill>
                <a:latin typeface="Times New Roman" panose="02020603050405020304" pitchFamily="18" charset="0"/>
                <a:cs typeface="Times New Roman" panose="02020603050405020304" pitchFamily="18" charset="0"/>
              </a:rPr>
              <a:t> changes in personal appearance (</a:t>
            </a:r>
            <a:r>
              <a:rPr lang="en-US" dirty="0" err="1">
                <a:solidFill>
                  <a:srgbClr val="002060"/>
                </a:solidFill>
                <a:latin typeface="Times New Roman" panose="02020603050405020304" pitchFamily="18" charset="0"/>
                <a:cs typeface="Times New Roman" panose="02020603050405020304" pitchFamily="18" charset="0"/>
              </a:rPr>
              <a:t>eg</a:t>
            </a:r>
            <a:r>
              <a:rPr lang="en-US" dirty="0">
                <a:solidFill>
                  <a:srgbClr val="002060"/>
                </a:solidFill>
                <a:latin typeface="Times New Roman" panose="02020603050405020304" pitchFamily="18" charset="0"/>
                <a:cs typeface="Times New Roman" panose="02020603050405020304" pitchFamily="18" charset="0"/>
              </a:rPr>
              <a:t>, due to a surgical scar or colostomy bag)</a:t>
            </a:r>
          </a:p>
          <a:p>
            <a:pPr marL="285750" indent="-285750">
              <a:buFont typeface="Wingdings" panose="05000000000000000000" pitchFamily="2" charset="2"/>
              <a:buChar char="ü"/>
            </a:pPr>
            <a:r>
              <a:rPr lang="en-US" dirty="0">
                <a:solidFill>
                  <a:srgbClr val="002060"/>
                </a:solidFill>
                <a:latin typeface="Times New Roman" panose="02020603050405020304" pitchFamily="18" charset="0"/>
                <a:cs typeface="Times New Roman" panose="02020603050405020304" pitchFamily="18" charset="0"/>
              </a:rPr>
              <a:t> or fear of body odors or incontinence during sex</a:t>
            </a:r>
          </a:p>
        </p:txBody>
      </p:sp>
    </p:spTree>
    <p:extLst>
      <p:ext uri="{BB962C8B-B14F-4D97-AF65-F5344CB8AC3E}">
        <p14:creationId xmlns:p14="http://schemas.microsoft.com/office/powerpoint/2010/main" val="1699360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B066E1C-CBB4-4930-8765-E5854D93503F}"/>
              </a:ext>
            </a:extLst>
          </p:cNvPr>
          <p:cNvPicPr>
            <a:picLocks noChangeAspect="1"/>
          </p:cNvPicPr>
          <p:nvPr/>
        </p:nvPicPr>
        <p:blipFill>
          <a:blip r:embed="rId2">
            <a:extLst>
              <a:ext uri="{BEBA8EAE-BF5A-486C-A8C5-ECC9F3942E4B}">
                <a14:imgProps xmlns:a14="http://schemas.microsoft.com/office/drawing/2010/main">
                  <a14:imgLayer r:embed="rId3">
                    <a14:imgEffect>
                      <a14:artisticPlasticWrap/>
                    </a14:imgEffect>
                  </a14:imgLayer>
                </a14:imgProps>
              </a:ext>
              <a:ext uri="{28A0092B-C50C-407E-A947-70E740481C1C}">
                <a14:useLocalDpi xmlns:a14="http://schemas.microsoft.com/office/drawing/2010/main" val="0"/>
              </a:ext>
            </a:extLst>
          </a:blip>
          <a:stretch>
            <a:fillRect/>
          </a:stretch>
        </p:blipFill>
        <p:spPr>
          <a:xfrm>
            <a:off x="365760" y="259080"/>
            <a:ext cx="2941320" cy="441198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 name="TextBox 1">
            <a:extLst>
              <a:ext uri="{FF2B5EF4-FFF2-40B4-BE49-F238E27FC236}">
                <a16:creationId xmlns:a16="http://schemas.microsoft.com/office/drawing/2014/main" id="{857F38BE-C98C-44C0-B49E-3A57989AF43D}"/>
              </a:ext>
            </a:extLst>
          </p:cNvPr>
          <p:cNvSpPr txBox="1"/>
          <p:nvPr/>
        </p:nvSpPr>
        <p:spPr>
          <a:xfrm>
            <a:off x="3941685" y="745724"/>
            <a:ext cx="5708342" cy="461665"/>
          </a:xfrm>
          <a:prstGeom prst="rect">
            <a:avLst/>
          </a:prstGeom>
          <a:noFill/>
        </p:spPr>
        <p:txBody>
          <a:bodyPr wrap="square" rtlCol="0">
            <a:spAutoFit/>
          </a:bodyPr>
          <a:lstStyle/>
          <a:p>
            <a:r>
              <a:rPr lang="en-US" sz="24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Sexual disorders in men</a:t>
            </a:r>
            <a:r>
              <a:rPr lang="en-US"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en-US" dirty="0"/>
          </a:p>
        </p:txBody>
      </p:sp>
      <p:sp>
        <p:nvSpPr>
          <p:cNvPr id="3" name="TextBox 2">
            <a:extLst>
              <a:ext uri="{FF2B5EF4-FFF2-40B4-BE49-F238E27FC236}">
                <a16:creationId xmlns:a16="http://schemas.microsoft.com/office/drawing/2014/main" id="{0230BB6E-6A23-401F-B8B1-BE1D0BF2FF52}"/>
              </a:ext>
            </a:extLst>
          </p:cNvPr>
          <p:cNvSpPr txBox="1"/>
          <p:nvPr/>
        </p:nvSpPr>
        <p:spPr>
          <a:xfrm>
            <a:off x="3941685" y="1882066"/>
            <a:ext cx="7288567" cy="2031325"/>
          </a:xfrm>
          <a:prstGeom prst="rect">
            <a:avLst/>
          </a:prstGeom>
          <a:noFill/>
        </p:spPr>
        <p:txBody>
          <a:bodyPr wrap="square" rtlCol="0">
            <a:spAutoFit/>
          </a:bodyPr>
          <a:lstStyle/>
          <a:p>
            <a:r>
              <a:rPr lang="en-US" b="1" i="1" dirty="0">
                <a:solidFill>
                  <a:srgbClr val="0070C0"/>
                </a:solidFill>
                <a:latin typeface="Arial" panose="020B0604020202020204" pitchFamily="34" charset="0"/>
                <a:cs typeface="Arial" panose="020B0604020202020204" pitchFamily="34" charset="0"/>
              </a:rPr>
              <a:t>Erectile disorder or impotence</a:t>
            </a:r>
            <a:r>
              <a:rPr lang="en-US" b="1" dirty="0">
                <a:solidFill>
                  <a:srgbClr val="0070C0"/>
                </a:solidFill>
                <a:latin typeface="Arial" panose="020B0604020202020204" pitchFamily="34" charset="0"/>
                <a:cs typeface="Arial" panose="020B0604020202020204" pitchFamily="34" charset="0"/>
              </a:rPr>
              <a:t>: </a:t>
            </a:r>
            <a:r>
              <a:rPr lang="en-US" dirty="0">
                <a:solidFill>
                  <a:srgbClr val="0070C0"/>
                </a:solidFill>
                <a:latin typeface="Arial" panose="020B0604020202020204" pitchFamily="34" charset="0"/>
                <a:cs typeface="Arial" panose="020B0604020202020204" pitchFamily="34" charset="0"/>
              </a:rPr>
              <a:t>the most common form of sexual dysfunction in older men, affecting 20 to 40 percent of men in their 60s, and 50 to 70 percent of men in their 70s and 80s</a:t>
            </a:r>
          </a:p>
          <a:p>
            <a:endParaRPr lang="en-US" dirty="0">
              <a:solidFill>
                <a:srgbClr val="0070C0"/>
              </a:solidFill>
              <a:latin typeface="Arial" panose="020B0604020202020204" pitchFamily="34" charset="0"/>
              <a:cs typeface="Arial" panose="020B0604020202020204" pitchFamily="34" charset="0"/>
            </a:endParaRPr>
          </a:p>
          <a:p>
            <a:r>
              <a:rPr lang="en-US" dirty="0">
                <a:solidFill>
                  <a:srgbClr val="0070C0"/>
                </a:solidFill>
                <a:latin typeface="Arial" panose="020B0604020202020204" pitchFamily="34" charset="0"/>
                <a:cs typeface="Arial" panose="020B0604020202020204" pitchFamily="34" charset="0"/>
              </a:rPr>
              <a:t> </a:t>
            </a:r>
            <a:r>
              <a:rPr lang="en-US" b="1" i="1" dirty="0">
                <a:solidFill>
                  <a:srgbClr val="0070C0"/>
                </a:solidFill>
                <a:latin typeface="Arial" panose="020B0604020202020204" pitchFamily="34" charset="0"/>
                <a:cs typeface="Arial" panose="020B0604020202020204" pitchFamily="34" charset="0"/>
              </a:rPr>
              <a:t>Premature ejaculation</a:t>
            </a:r>
            <a:r>
              <a:rPr lang="en-US" b="1" dirty="0">
                <a:solidFill>
                  <a:srgbClr val="0070C0"/>
                </a:solidFill>
                <a:latin typeface="Arial" panose="020B0604020202020204" pitchFamily="34" charset="0"/>
                <a:cs typeface="Arial" panose="020B0604020202020204" pitchFamily="34" charset="0"/>
              </a:rPr>
              <a:t>: </a:t>
            </a:r>
            <a:r>
              <a:rPr lang="en-US" dirty="0">
                <a:solidFill>
                  <a:srgbClr val="0070C0"/>
                </a:solidFill>
                <a:latin typeface="Arial" panose="020B0604020202020204" pitchFamily="34" charset="0"/>
                <a:cs typeface="Arial" panose="020B0604020202020204" pitchFamily="34" charset="0"/>
              </a:rPr>
              <a:t>The occurrence of persistent or recurrent, uncontrollable, rapid ejaculation that occurs just prior to or shortly after</a:t>
            </a:r>
          </a:p>
        </p:txBody>
      </p:sp>
    </p:spTree>
    <p:extLst>
      <p:ext uri="{BB962C8B-B14F-4D97-AF65-F5344CB8AC3E}">
        <p14:creationId xmlns:p14="http://schemas.microsoft.com/office/powerpoint/2010/main" val="27407101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B066E1C-CBB4-4930-8765-E5854D93503F}"/>
              </a:ext>
            </a:extLst>
          </p:cNvPr>
          <p:cNvPicPr>
            <a:picLocks noChangeAspect="1"/>
          </p:cNvPicPr>
          <p:nvPr/>
        </p:nvPicPr>
        <p:blipFill>
          <a:blip r:embed="rId2">
            <a:extLst>
              <a:ext uri="{BEBA8EAE-BF5A-486C-A8C5-ECC9F3942E4B}">
                <a14:imgProps xmlns:a14="http://schemas.microsoft.com/office/drawing/2010/main">
                  <a14:imgLayer r:embed="rId3">
                    <a14:imgEffect>
                      <a14:artisticPlasticWrap/>
                    </a14:imgEffect>
                  </a14:imgLayer>
                </a14:imgProps>
              </a:ext>
              <a:ext uri="{28A0092B-C50C-407E-A947-70E740481C1C}">
                <a14:useLocalDpi xmlns:a14="http://schemas.microsoft.com/office/drawing/2010/main" val="0"/>
              </a:ext>
            </a:extLst>
          </a:blip>
          <a:stretch>
            <a:fillRect/>
          </a:stretch>
        </p:blipFill>
        <p:spPr>
          <a:xfrm>
            <a:off x="365760" y="259080"/>
            <a:ext cx="2941320" cy="441198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 name="TextBox 1">
            <a:extLst>
              <a:ext uri="{FF2B5EF4-FFF2-40B4-BE49-F238E27FC236}">
                <a16:creationId xmlns:a16="http://schemas.microsoft.com/office/drawing/2014/main" id="{217F3D97-8179-4DA2-B57B-5496D8534988}"/>
              </a:ext>
            </a:extLst>
          </p:cNvPr>
          <p:cNvSpPr txBox="1"/>
          <p:nvPr/>
        </p:nvSpPr>
        <p:spPr>
          <a:xfrm>
            <a:off x="4216893" y="435006"/>
            <a:ext cx="5788241" cy="461665"/>
          </a:xfrm>
          <a:prstGeom prst="rect">
            <a:avLst/>
          </a:prstGeom>
          <a:noFill/>
        </p:spPr>
        <p:txBody>
          <a:bodyPr wrap="square" rtlCol="0">
            <a:spAutoFit/>
          </a:bodyPr>
          <a:lstStyle/>
          <a:p>
            <a:r>
              <a:rPr lang="en-US" sz="24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Sexual disorders in women:</a:t>
            </a:r>
            <a:endParaRPr lang="en-US" sz="2400" dirty="0">
              <a:solidFill>
                <a:srgbClr val="FF0000"/>
              </a:solidFill>
            </a:endParaRPr>
          </a:p>
        </p:txBody>
      </p:sp>
      <p:sp>
        <p:nvSpPr>
          <p:cNvPr id="4" name="TextBox 3">
            <a:extLst>
              <a:ext uri="{FF2B5EF4-FFF2-40B4-BE49-F238E27FC236}">
                <a16:creationId xmlns:a16="http://schemas.microsoft.com/office/drawing/2014/main" id="{504C0F1E-1FC9-4DCC-84B8-AD7ADEDD6F77}"/>
              </a:ext>
            </a:extLst>
          </p:cNvPr>
          <p:cNvSpPr txBox="1"/>
          <p:nvPr/>
        </p:nvSpPr>
        <p:spPr>
          <a:xfrm>
            <a:off x="4030462" y="1402672"/>
            <a:ext cx="7048870" cy="4191917"/>
          </a:xfrm>
          <a:prstGeom prst="rect">
            <a:avLst/>
          </a:prstGeom>
          <a:noFill/>
        </p:spPr>
        <p:txBody>
          <a:bodyPr wrap="square" rtlCol="0">
            <a:spAutoFit/>
          </a:bodyPr>
          <a:lstStyle/>
          <a:p>
            <a:pPr>
              <a:lnSpc>
                <a:spcPct val="120000"/>
              </a:lnSpc>
            </a:pPr>
            <a:r>
              <a:rPr lang="en-US" sz="1800" dirty="0">
                <a:solidFill>
                  <a:srgbClr val="0070C0"/>
                </a:solidFill>
                <a:latin typeface="Arial" panose="020B0604020202020204" pitchFamily="34" charset="0"/>
                <a:cs typeface="Arial" panose="020B0604020202020204" pitchFamily="34" charset="0"/>
              </a:rPr>
              <a:t>is defined by absent/reduced interest or thoughts/fantasies in sexual activity, or reduced/no initiation of sexual activity, unreceptiveness to a partner’s initiatives, or absent/reduced sexual excitement or pleasure during sexuality activity. </a:t>
            </a:r>
          </a:p>
          <a:p>
            <a:r>
              <a:rPr lang="en-US" sz="1800" dirty="0">
                <a:solidFill>
                  <a:srgbClr val="0070C0"/>
                </a:solidFill>
                <a:latin typeface="Arial" panose="020B0604020202020204" pitchFamily="34" charset="0"/>
                <a:cs typeface="Arial" panose="020B0604020202020204" pitchFamily="34" charset="0"/>
              </a:rPr>
              <a:t>the most common sexual disorder in older women, mediated in part by declines in testosterone levels and changes in sexual function following menopause </a:t>
            </a:r>
          </a:p>
          <a:p>
            <a:r>
              <a:rPr lang="en-US" sz="1800" dirty="0">
                <a:solidFill>
                  <a:srgbClr val="0070C0"/>
                </a:solidFill>
                <a:latin typeface="Arial" panose="020B0604020202020204" pitchFamily="34" charset="0"/>
                <a:cs typeface="Arial" panose="020B0604020202020204" pitchFamily="34" charset="0"/>
              </a:rPr>
              <a:t> The percentage of women with low sexual desire jumps from 10 percent of women under 50 to nearly 50 percent of women in their late 60s and 70s</a:t>
            </a:r>
          </a:p>
          <a:p>
            <a:r>
              <a:rPr lang="en-US" sz="1800" dirty="0">
                <a:solidFill>
                  <a:srgbClr val="0070C0"/>
                </a:solidFill>
                <a:latin typeface="Arial" panose="020B0604020202020204" pitchFamily="34" charset="0"/>
                <a:cs typeface="Arial" panose="020B0604020202020204" pitchFamily="34" charset="0"/>
              </a:rPr>
              <a:t>Loss of libido in older women frequently involves psychological factors, including poor body-image or self-image due to age-associated losses of physical beauty and strength</a:t>
            </a:r>
          </a:p>
          <a:p>
            <a:pPr marL="0" indent="0">
              <a:buNone/>
            </a:pPr>
            <a:r>
              <a:rPr lang="en-US" sz="1800" dirty="0">
                <a:solidFill>
                  <a:srgbClr val="0070C0"/>
                </a:solidFill>
                <a:latin typeface="Arial" panose="020B0604020202020204" pitchFamily="34" charset="0"/>
                <a:cs typeface="Arial" panose="020B0604020202020204" pitchFamily="34" charset="0"/>
              </a:rPr>
              <a:t> </a:t>
            </a:r>
            <a:endParaRPr lang="en-US"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1831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C1749AA-BF89-455F-AF32-97E6ED3466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3256" y="263046"/>
            <a:ext cx="2830882" cy="424632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 name="TextBox 1">
            <a:extLst>
              <a:ext uri="{FF2B5EF4-FFF2-40B4-BE49-F238E27FC236}">
                <a16:creationId xmlns:a16="http://schemas.microsoft.com/office/drawing/2014/main" id="{47F9915D-1E25-4973-A341-54B150696C89}"/>
              </a:ext>
            </a:extLst>
          </p:cNvPr>
          <p:cNvSpPr txBox="1"/>
          <p:nvPr/>
        </p:nvSpPr>
        <p:spPr>
          <a:xfrm>
            <a:off x="4136994" y="594804"/>
            <a:ext cx="6960093" cy="461665"/>
          </a:xfrm>
          <a:prstGeom prst="rect">
            <a:avLst/>
          </a:prstGeom>
          <a:noFill/>
        </p:spPr>
        <p:txBody>
          <a:bodyPr wrap="square" rtlCol="0">
            <a:spAutoFit/>
          </a:bodyPr>
          <a:lstStyle/>
          <a:p>
            <a:r>
              <a:rPr lang="en-US" sz="2400" b="1" i="1" dirty="0">
                <a:solidFill>
                  <a:srgbClr val="00B05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Arial" panose="020B0604020202020204" pitchFamily="34" charset="0"/>
              </a:rPr>
              <a:t>Do Older Women Care About Sex?</a:t>
            </a:r>
            <a:endParaRPr lang="en-US" sz="2400" dirty="0">
              <a:solidFill>
                <a:srgbClr val="00B050"/>
              </a:solidFill>
            </a:endParaRPr>
          </a:p>
        </p:txBody>
      </p:sp>
      <p:sp>
        <p:nvSpPr>
          <p:cNvPr id="4" name="TextBox 3">
            <a:extLst>
              <a:ext uri="{FF2B5EF4-FFF2-40B4-BE49-F238E27FC236}">
                <a16:creationId xmlns:a16="http://schemas.microsoft.com/office/drawing/2014/main" id="{3381B0ED-71AB-4DD3-8219-28B7E856BAED}"/>
              </a:ext>
            </a:extLst>
          </p:cNvPr>
          <p:cNvSpPr txBox="1"/>
          <p:nvPr/>
        </p:nvSpPr>
        <p:spPr>
          <a:xfrm>
            <a:off x="4136994" y="1864311"/>
            <a:ext cx="7057748" cy="2862322"/>
          </a:xfrm>
          <a:prstGeom prst="rect">
            <a:avLst/>
          </a:prstGeom>
          <a:noFill/>
        </p:spPr>
        <p:txBody>
          <a:bodyPr wrap="square" rtlCol="0">
            <a:spAutoFit/>
          </a:bodyPr>
          <a:lstStyle/>
          <a:p>
            <a:r>
              <a:rPr lang="en-US" sz="1800" dirty="0">
                <a:solidFill>
                  <a:srgbClr val="7030A0"/>
                </a:solidFill>
                <a:effectLst/>
                <a:latin typeface="Arial" panose="020B0604020202020204" pitchFamily="34" charset="0"/>
                <a:ea typeface="Times New Roman" panose="02020603050405020304" pitchFamily="18" charset="0"/>
                <a:cs typeface="Arial" panose="020B0604020202020204" pitchFamily="34" charset="0"/>
              </a:rPr>
              <a:t>Older women report that they want to have discussions about sex and that they expect their physicians to be knowledgeable about sexual topics. Although some women report that the age or gender of their doctor would affect their comfort in discussing sexual issues, many do not.</a:t>
            </a:r>
          </a:p>
          <a:p>
            <a:endParaRPr lang="en-US" sz="1800" u="sng" dirty="0">
              <a:solidFill>
                <a:srgbClr val="7030A0"/>
              </a:solidFill>
              <a:effectLst/>
              <a:latin typeface="Arial" panose="020B0604020202020204" pitchFamily="34" charset="0"/>
              <a:ea typeface="Times New Roman" panose="02020603050405020304" pitchFamily="18" charset="0"/>
              <a:cs typeface="Arial" panose="020B0604020202020204" pitchFamily="34" charset="0"/>
            </a:endParaRPr>
          </a:p>
          <a:p>
            <a:r>
              <a:rPr lang="en-US" sz="1800" dirty="0">
                <a:solidFill>
                  <a:srgbClr val="7030A0"/>
                </a:solidFill>
                <a:effectLst/>
                <a:latin typeface="Arial" panose="020B0604020202020204" pitchFamily="34" charset="0"/>
                <a:ea typeface="Times New Roman" panose="02020603050405020304" pitchFamily="18" charset="0"/>
                <a:cs typeface="Arial" panose="020B0604020202020204" pitchFamily="34" charset="0"/>
              </a:rPr>
              <a:t> Additional barriers to seeking treatment for sexual problems include mistakenly attributing concerns to normal aging, embarrassment and fear, lack of knowledge about services, and perceptions of a healthcare provider's negative attitudes toward sex in later life.</a:t>
            </a:r>
            <a:endParaRPr lang="en-US" sz="1800" dirty="0">
              <a:solidFill>
                <a:srgbClr val="7030A0"/>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9662414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B066E1C-CBB4-4930-8765-E5854D93503F}"/>
              </a:ext>
            </a:extLst>
          </p:cNvPr>
          <p:cNvPicPr>
            <a:picLocks noChangeAspect="1"/>
          </p:cNvPicPr>
          <p:nvPr/>
        </p:nvPicPr>
        <p:blipFill>
          <a:blip r:embed="rId2">
            <a:extLst>
              <a:ext uri="{BEBA8EAE-BF5A-486C-A8C5-ECC9F3942E4B}">
                <a14:imgProps xmlns:a14="http://schemas.microsoft.com/office/drawing/2010/main">
                  <a14:imgLayer r:embed="rId3">
                    <a14:imgEffect>
                      <a14:artisticPlasticWrap/>
                    </a14:imgEffect>
                  </a14:imgLayer>
                </a14:imgProps>
              </a:ext>
              <a:ext uri="{28A0092B-C50C-407E-A947-70E740481C1C}">
                <a14:useLocalDpi xmlns:a14="http://schemas.microsoft.com/office/drawing/2010/main" val="0"/>
              </a:ext>
            </a:extLst>
          </a:blip>
          <a:stretch>
            <a:fillRect/>
          </a:stretch>
        </p:blipFill>
        <p:spPr>
          <a:xfrm>
            <a:off x="365760" y="259080"/>
            <a:ext cx="2941320" cy="441198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 name="TextBox 1">
            <a:extLst>
              <a:ext uri="{FF2B5EF4-FFF2-40B4-BE49-F238E27FC236}">
                <a16:creationId xmlns:a16="http://schemas.microsoft.com/office/drawing/2014/main" id="{F4E15167-7BB7-43CE-B5AC-A71EFE4C5C04}"/>
              </a:ext>
            </a:extLst>
          </p:cNvPr>
          <p:cNvSpPr txBox="1"/>
          <p:nvPr/>
        </p:nvSpPr>
        <p:spPr>
          <a:xfrm>
            <a:off x="4074850" y="479394"/>
            <a:ext cx="7989903" cy="707886"/>
          </a:xfrm>
          <a:prstGeom prst="rect">
            <a:avLst/>
          </a:prstGeom>
          <a:noFill/>
        </p:spPr>
        <p:txBody>
          <a:bodyPr wrap="square" rtlCol="0">
            <a:spAutoFit/>
          </a:bodyPr>
          <a:lstStyle/>
          <a:p>
            <a:r>
              <a:rPr lang="en-US" sz="2000" b="1" i="1" dirty="0">
                <a:solidFill>
                  <a:srgbClr val="7030A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Arial" panose="020B0604020202020204" pitchFamily="34" charset="0"/>
              </a:rPr>
              <a:t>What is the Best Advice to Give Older Women to Promote Better Sex?</a:t>
            </a:r>
            <a:br>
              <a:rPr lang="en-US" sz="2000" b="1" i="1" dirty="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rPr>
            </a:br>
            <a:endParaRPr lang="en-US" sz="2000" b="1" i="1" dirty="0">
              <a:solidFill>
                <a:srgbClr val="7030A0"/>
              </a:solidFill>
              <a:effectLst>
                <a:outerShdw blurRad="38100" dist="38100" dir="2700000" algn="tl">
                  <a:srgbClr val="000000">
                    <a:alpha val="43137"/>
                  </a:srgbClr>
                </a:outerShdw>
              </a:effectLst>
            </a:endParaRPr>
          </a:p>
        </p:txBody>
      </p:sp>
      <p:sp>
        <p:nvSpPr>
          <p:cNvPr id="3" name="TextBox 2">
            <a:extLst>
              <a:ext uri="{FF2B5EF4-FFF2-40B4-BE49-F238E27FC236}">
                <a16:creationId xmlns:a16="http://schemas.microsoft.com/office/drawing/2014/main" id="{3A6D797A-C622-43CD-8EC3-0AB80CEC48E4}"/>
              </a:ext>
            </a:extLst>
          </p:cNvPr>
          <p:cNvSpPr txBox="1"/>
          <p:nvPr/>
        </p:nvSpPr>
        <p:spPr>
          <a:xfrm>
            <a:off x="4074850" y="1606858"/>
            <a:ext cx="7751390" cy="4055534"/>
          </a:xfrm>
          <a:prstGeom prst="rect">
            <a:avLst/>
          </a:prstGeom>
          <a:noFill/>
        </p:spPr>
        <p:txBody>
          <a:bodyPr wrap="square" rtlCol="0">
            <a:spAutoFit/>
          </a:bodyPr>
          <a:lstStyle/>
          <a:p>
            <a:pPr marL="0" marR="0">
              <a:lnSpc>
                <a:spcPct val="107000"/>
              </a:lnSpc>
              <a:spcBef>
                <a:spcPts val="0"/>
              </a:spcBef>
              <a:spcAft>
                <a:spcPts val="800"/>
              </a:spcAft>
            </a:pPr>
            <a:r>
              <a:rPr lang="en-US" sz="160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some basic approaches are useful:</a:t>
            </a:r>
            <a:endParaRPr lang="en-US" sz="1600"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60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Be creative, flexible, and open to change.</a:t>
            </a:r>
            <a:endParaRPr lang="en-US" sz="1600"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60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Explore your body for sexual sensations and areas of heightened sensitivity.</a:t>
            </a:r>
            <a:endParaRPr lang="en-US" sz="1600"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60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Communicate your feelings honestly and openly.</a:t>
            </a:r>
            <a:endParaRPr lang="en-US" sz="1600"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60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Consider scheduling a date for the best time of day, ensuring adequate time and privacy.</a:t>
            </a:r>
            <a:endParaRPr lang="en-US" sz="1600"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60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Use your knowledge of your condition to maximize success.</a:t>
            </a:r>
            <a:endParaRPr lang="en-US" sz="1600"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60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Plan on the time of day you are most comfortable, and when you have the most energy.</a:t>
            </a:r>
            <a:endParaRPr lang="en-US" sz="1600"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60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Use therapies to reduce symptoms (stretching, warm bath, pain medication, oxygen)?</a:t>
            </a:r>
            <a:endParaRPr lang="en-US" sz="1600"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60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If appropriate, have resources nearby (e.g., inhaler, throat lozenges, tissues).</a:t>
            </a:r>
            <a:endParaRPr lang="en-US" sz="1600"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004711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B066E1C-CBB4-4930-8765-E5854D93503F}"/>
              </a:ext>
            </a:extLst>
          </p:cNvPr>
          <p:cNvPicPr>
            <a:picLocks noChangeAspect="1"/>
          </p:cNvPicPr>
          <p:nvPr/>
        </p:nvPicPr>
        <p:blipFill>
          <a:blip r:embed="rId2">
            <a:extLst>
              <a:ext uri="{BEBA8EAE-BF5A-486C-A8C5-ECC9F3942E4B}">
                <a14:imgProps xmlns:a14="http://schemas.microsoft.com/office/drawing/2010/main">
                  <a14:imgLayer r:embed="rId3">
                    <a14:imgEffect>
                      <a14:artisticPlasticWrap/>
                    </a14:imgEffect>
                  </a14:imgLayer>
                </a14:imgProps>
              </a:ext>
              <a:ext uri="{28A0092B-C50C-407E-A947-70E740481C1C}">
                <a14:useLocalDpi xmlns:a14="http://schemas.microsoft.com/office/drawing/2010/main" val="0"/>
              </a:ext>
            </a:extLst>
          </a:blip>
          <a:stretch>
            <a:fillRect/>
          </a:stretch>
        </p:blipFill>
        <p:spPr>
          <a:xfrm>
            <a:off x="365760" y="259080"/>
            <a:ext cx="2941320" cy="441198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3" name="TextBox 2">
            <a:extLst>
              <a:ext uri="{FF2B5EF4-FFF2-40B4-BE49-F238E27FC236}">
                <a16:creationId xmlns:a16="http://schemas.microsoft.com/office/drawing/2014/main" id="{1D9DB0B5-10EB-4341-A0B6-52AAB91306CB}"/>
              </a:ext>
            </a:extLst>
          </p:cNvPr>
          <p:cNvSpPr txBox="1"/>
          <p:nvPr/>
        </p:nvSpPr>
        <p:spPr>
          <a:xfrm>
            <a:off x="4057096" y="426128"/>
            <a:ext cx="7315200" cy="4524315"/>
          </a:xfrm>
          <a:prstGeom prst="rect">
            <a:avLst/>
          </a:prstGeom>
          <a:noFill/>
        </p:spPr>
        <p:txBody>
          <a:bodyPr wrap="square" rtlCol="0">
            <a:spAutoFit/>
          </a:bodyPr>
          <a:lstStyle/>
          <a:p>
            <a:r>
              <a:rPr lang="en-US" sz="2000" b="1" i="1" dirty="0">
                <a:solidFill>
                  <a:srgbClr val="0070C0"/>
                </a:solidFill>
                <a:latin typeface="Times New Roman" panose="02020603050405020304" pitchFamily="18" charset="0"/>
                <a:cs typeface="Times New Roman" panose="02020603050405020304" pitchFamily="18" charset="0"/>
              </a:rPr>
              <a:t>Female orgasmic disorder </a:t>
            </a:r>
            <a:r>
              <a:rPr lang="en-US" sz="1800" dirty="0">
                <a:solidFill>
                  <a:srgbClr val="0070C0"/>
                </a:solidFill>
                <a:latin typeface="Times New Roman" panose="02020603050405020304" pitchFamily="18" charset="0"/>
                <a:cs typeface="Times New Roman" panose="02020603050405020304" pitchFamily="18" charset="0"/>
              </a:rPr>
              <a:t>is defined by a marked delay in, infrequency of, or absence of orgasms, or markedly reduced intensity of orgasmic sensations in almost all/all sexual encounters. The disorder is typically comorbid with low desire (above) and associated with many of the same factors </a:t>
            </a:r>
          </a:p>
          <a:p>
            <a:r>
              <a:rPr lang="en-US" sz="2000" b="1" i="1" dirty="0">
                <a:solidFill>
                  <a:srgbClr val="0070C0"/>
                </a:solidFill>
                <a:latin typeface="Times New Roman" panose="02020603050405020304" pitchFamily="18" charset="0"/>
                <a:cs typeface="Times New Roman" panose="02020603050405020304" pitchFamily="18" charset="0"/>
              </a:rPr>
              <a:t>Genito-pelvic pain/penetration disorder</a:t>
            </a:r>
            <a:r>
              <a:rPr lang="en-US" sz="3200" b="1" i="1" dirty="0">
                <a:solidFill>
                  <a:srgbClr val="0070C0"/>
                </a:solidFill>
                <a:latin typeface="Times New Roman" panose="02020603050405020304" pitchFamily="18" charset="0"/>
                <a:cs typeface="Times New Roman" panose="02020603050405020304" pitchFamily="18" charset="0"/>
              </a:rPr>
              <a:t> </a:t>
            </a:r>
            <a:r>
              <a:rPr lang="en-US" sz="1800" dirty="0">
                <a:solidFill>
                  <a:srgbClr val="0070C0"/>
                </a:solidFill>
                <a:latin typeface="Times New Roman" panose="02020603050405020304" pitchFamily="18" charset="0"/>
                <a:cs typeface="Times New Roman" panose="02020603050405020304" pitchFamily="18" charset="0"/>
              </a:rPr>
              <a:t>were previously termed dyspareunia and vaginismus, and are characterized by persistent difficulties with vaginal penetration or marked vulvovaginal or pelvic pain during intercourse</a:t>
            </a:r>
            <a:r>
              <a:rPr lang="en-US" sz="2000" dirty="0">
                <a:solidFill>
                  <a:srgbClr val="0070C0"/>
                </a:solidFill>
                <a:latin typeface="Times New Roman" panose="02020603050405020304" pitchFamily="18" charset="0"/>
                <a:cs typeface="Times New Roman" panose="02020603050405020304" pitchFamily="18" charset="0"/>
              </a:rPr>
              <a:t>, </a:t>
            </a:r>
            <a:r>
              <a:rPr lang="en-US" dirty="0">
                <a:solidFill>
                  <a:srgbClr val="0070C0"/>
                </a:solidFill>
                <a:latin typeface="Times New Roman" panose="02020603050405020304" pitchFamily="18" charset="0"/>
                <a:cs typeface="Times New Roman" panose="02020603050405020304" pitchFamily="18" charset="0"/>
              </a:rPr>
              <a:t>because of atrophied genital organs.</a:t>
            </a:r>
          </a:p>
          <a:p>
            <a:r>
              <a:rPr lang="en-US" sz="1800" dirty="0">
                <a:solidFill>
                  <a:srgbClr val="0070C0"/>
                </a:solidFill>
                <a:latin typeface="Times New Roman" panose="02020603050405020304" pitchFamily="18" charset="0"/>
                <a:cs typeface="Times New Roman" panose="02020603050405020304" pitchFamily="18" charset="0"/>
              </a:rPr>
              <a:t>medical conditions that affect the genital region (</a:t>
            </a:r>
            <a:r>
              <a:rPr lang="en-US" sz="1800" dirty="0" err="1">
                <a:solidFill>
                  <a:srgbClr val="0070C0"/>
                </a:solidFill>
                <a:latin typeface="Times New Roman" panose="02020603050405020304" pitchFamily="18" charset="0"/>
                <a:cs typeface="Times New Roman" panose="02020603050405020304" pitchFamily="18" charset="0"/>
              </a:rPr>
              <a:t>eg</a:t>
            </a:r>
            <a:r>
              <a:rPr lang="en-US" sz="1800" dirty="0">
                <a:solidFill>
                  <a:srgbClr val="0070C0"/>
                </a:solidFill>
                <a:latin typeface="Times New Roman" panose="02020603050405020304" pitchFamily="18" charset="0"/>
                <a:cs typeface="Times New Roman" panose="02020603050405020304" pitchFamily="18" charset="0"/>
              </a:rPr>
              <a:t>, </a:t>
            </a:r>
            <a:r>
              <a:rPr lang="en-US" sz="1800" dirty="0" err="1">
                <a:solidFill>
                  <a:srgbClr val="0070C0"/>
                </a:solidFill>
                <a:latin typeface="Times New Roman" panose="02020603050405020304" pitchFamily="18" charset="0"/>
                <a:cs typeface="Times New Roman" panose="02020603050405020304" pitchFamily="18" charset="0"/>
              </a:rPr>
              <a:t>vulvitis</a:t>
            </a:r>
            <a:r>
              <a:rPr lang="en-US" sz="1800" dirty="0">
                <a:solidFill>
                  <a:srgbClr val="0070C0"/>
                </a:solidFill>
                <a:latin typeface="Times New Roman" panose="02020603050405020304" pitchFamily="18" charset="0"/>
                <a:cs typeface="Times New Roman" panose="02020603050405020304" pitchFamily="18" charset="0"/>
              </a:rPr>
              <a:t>, vulvodynia, and vulvar vestibulitis) or pelvic organs . </a:t>
            </a:r>
          </a:p>
          <a:p>
            <a:r>
              <a:rPr lang="en-US" sz="1800" dirty="0">
                <a:solidFill>
                  <a:srgbClr val="0070C0"/>
                </a:solidFill>
                <a:latin typeface="Times New Roman" panose="02020603050405020304" pitchFamily="18" charset="0"/>
                <a:cs typeface="Times New Roman" panose="02020603050405020304" pitchFamily="18" charset="0"/>
              </a:rPr>
              <a:t>scarring or atrophy due to surgery or radiation for gynecologic malignancies can lead to pain during intercourse. </a:t>
            </a:r>
          </a:p>
          <a:p>
            <a:pPr marL="0" indent="0">
              <a:buNone/>
            </a:pPr>
            <a:r>
              <a:rPr lang="en-US" sz="1800" dirty="0">
                <a:latin typeface="Times New Roman" panose="02020603050405020304" pitchFamily="18" charset="0"/>
                <a:cs typeface="Times New Roman" panose="02020603050405020304" pitchFamily="18" charset="0"/>
              </a:rPr>
              <a:t> </a:t>
            </a:r>
          </a:p>
          <a:p>
            <a:pPr marL="0" indent="0">
              <a:buNone/>
            </a:pPr>
            <a:r>
              <a:rPr lang="en-US" sz="18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9375542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91D3D-43F8-4FC3-B40B-0677864EF99D}"/>
              </a:ext>
            </a:extLst>
          </p:cNvPr>
          <p:cNvSpPr>
            <a:spLocks noGrp="1"/>
          </p:cNvSpPr>
          <p:nvPr>
            <p:ph type="ctrTitle"/>
          </p:nvPr>
        </p:nvSpPr>
        <p:spPr/>
        <p:txBody>
          <a:bodyPr/>
          <a:lstStyle/>
          <a:p>
            <a:r>
              <a:rPr lang="en-US" b="1" i="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ASSESSMENT</a:t>
            </a:r>
          </a:p>
        </p:txBody>
      </p:sp>
      <p:sp>
        <p:nvSpPr>
          <p:cNvPr id="3" name="Subtitle 2">
            <a:extLst>
              <a:ext uri="{FF2B5EF4-FFF2-40B4-BE49-F238E27FC236}">
                <a16:creationId xmlns:a16="http://schemas.microsoft.com/office/drawing/2014/main" id="{A25C863D-2649-43DA-9F55-906AFE583630}"/>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9128768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C1749AA-BF89-455F-AF32-97E6ED3466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3256" y="263046"/>
            <a:ext cx="2830882" cy="424632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 name="TextBox 1">
            <a:extLst>
              <a:ext uri="{FF2B5EF4-FFF2-40B4-BE49-F238E27FC236}">
                <a16:creationId xmlns:a16="http://schemas.microsoft.com/office/drawing/2014/main" id="{DC8F0276-31DA-4FD4-8191-E9AF2202B3E1}"/>
              </a:ext>
            </a:extLst>
          </p:cNvPr>
          <p:cNvSpPr txBox="1"/>
          <p:nvPr/>
        </p:nvSpPr>
        <p:spPr>
          <a:xfrm>
            <a:off x="3844031" y="568171"/>
            <a:ext cx="5291091" cy="461665"/>
          </a:xfrm>
          <a:prstGeom prst="rect">
            <a:avLst/>
          </a:prstGeom>
          <a:noFill/>
        </p:spPr>
        <p:txBody>
          <a:bodyPr wrap="square" rtlCol="0">
            <a:spAutoFit/>
          </a:bodyPr>
          <a:lstStyle/>
          <a:p>
            <a:r>
              <a:rPr lang="en-US" sz="2400" b="1" i="1" dirty="0">
                <a:solidFill>
                  <a:srgbClr val="00B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first and foremost:</a:t>
            </a:r>
            <a:endParaRPr lang="en-US" sz="2400" dirty="0">
              <a:solidFill>
                <a:srgbClr val="00B050"/>
              </a:solidFill>
            </a:endParaRPr>
          </a:p>
        </p:txBody>
      </p:sp>
      <p:sp>
        <p:nvSpPr>
          <p:cNvPr id="4" name="TextBox 3">
            <a:extLst>
              <a:ext uri="{FF2B5EF4-FFF2-40B4-BE49-F238E27FC236}">
                <a16:creationId xmlns:a16="http://schemas.microsoft.com/office/drawing/2014/main" id="{758775C3-DFB3-42CD-933F-CB78542C98B8}"/>
              </a:ext>
            </a:extLst>
          </p:cNvPr>
          <p:cNvSpPr txBox="1"/>
          <p:nvPr/>
        </p:nvSpPr>
        <p:spPr>
          <a:xfrm>
            <a:off x="3728621" y="1740023"/>
            <a:ext cx="7137647" cy="2929631"/>
          </a:xfrm>
          <a:prstGeom prst="rect">
            <a:avLst/>
          </a:prstGeom>
          <a:noFill/>
        </p:spPr>
        <p:txBody>
          <a:bodyPr wrap="square" rtlCol="0">
            <a:spAutoFit/>
          </a:bodyPr>
          <a:lstStyle/>
          <a:p>
            <a:pPr marL="285750" indent="-285750">
              <a:buFont typeface="Wingdings" panose="05000000000000000000" pitchFamily="2" charset="2"/>
              <a:buChar char="Ø"/>
            </a:pPr>
            <a:r>
              <a:rPr lang="en-US" dirty="0">
                <a:solidFill>
                  <a:srgbClr val="00B050"/>
                </a:solidFill>
                <a:latin typeface="Arial" panose="020B0604020202020204" pitchFamily="34" charset="0"/>
                <a:cs typeface="Arial" panose="020B0604020202020204" pitchFamily="34" charset="0"/>
              </a:rPr>
              <a:t> an educated clinician </a:t>
            </a:r>
          </a:p>
          <a:p>
            <a:pPr marL="285750" indent="-285750">
              <a:buFont typeface="Wingdings" panose="05000000000000000000" pitchFamily="2" charset="2"/>
              <a:buChar char="Ø"/>
            </a:pPr>
            <a:r>
              <a:rPr lang="en-US" dirty="0">
                <a:solidFill>
                  <a:srgbClr val="00B050"/>
                </a:solidFill>
                <a:latin typeface="Arial" panose="020B0604020202020204" pitchFamily="34" charset="0"/>
                <a:cs typeface="Arial" panose="020B0604020202020204" pitchFamily="34" charset="0"/>
              </a:rPr>
              <a:t> comfortable</a:t>
            </a:r>
          </a:p>
          <a:p>
            <a:pPr marL="285750" indent="-285750">
              <a:buFont typeface="Wingdings" panose="05000000000000000000" pitchFamily="2" charset="2"/>
              <a:buChar char="Ø"/>
            </a:pPr>
            <a:r>
              <a:rPr lang="en-US" dirty="0">
                <a:solidFill>
                  <a:srgbClr val="00B050"/>
                </a:solidFill>
                <a:latin typeface="Arial" panose="020B0604020202020204" pitchFamily="34" charset="0"/>
                <a:cs typeface="Arial" panose="020B0604020202020204" pitchFamily="34" charset="0"/>
              </a:rPr>
              <a:t>knowledgeable about late-life sexuality to ask direct questions using common language</a:t>
            </a:r>
          </a:p>
          <a:p>
            <a:pPr marL="285750" indent="-285750">
              <a:buFont typeface="Wingdings" panose="05000000000000000000" pitchFamily="2" charset="2"/>
              <a:buChar char="Ø"/>
            </a:pPr>
            <a:r>
              <a:rPr lang="en-US" dirty="0">
                <a:solidFill>
                  <a:srgbClr val="00B050"/>
                </a:solidFill>
                <a:latin typeface="Arial" panose="020B0604020202020204" pitchFamily="34" charset="0"/>
                <a:cs typeface="Arial" panose="020B0604020202020204" pitchFamily="34" charset="0"/>
              </a:rPr>
              <a:t> listen carefully and patiently</a:t>
            </a:r>
          </a:p>
          <a:p>
            <a:pPr marL="285750" indent="-285750">
              <a:buFont typeface="Wingdings" panose="05000000000000000000" pitchFamily="2" charset="2"/>
              <a:buChar char="Ø"/>
            </a:pPr>
            <a:r>
              <a:rPr lang="en-US" dirty="0">
                <a:solidFill>
                  <a:srgbClr val="00B050"/>
                </a:solidFill>
                <a:latin typeface="Arial" panose="020B0604020202020204" pitchFamily="34" charset="0"/>
                <a:cs typeface="Arial" panose="020B0604020202020204" pitchFamily="34" charset="0"/>
              </a:rPr>
              <a:t>keeping in mind that older people will have many of the same sexual concerns as younger people</a:t>
            </a:r>
          </a:p>
          <a:p>
            <a:pPr marL="285750" indent="-285750">
              <a:buFont typeface="Wingdings" panose="05000000000000000000" pitchFamily="2" charset="2"/>
              <a:buChar char="Ø"/>
            </a:pPr>
            <a:r>
              <a:rPr lang="en-US" dirty="0">
                <a:solidFill>
                  <a:srgbClr val="00B050"/>
                </a:solidFill>
                <a:latin typeface="Arial" panose="020B0604020202020204" pitchFamily="34" charset="0"/>
                <a:cs typeface="Arial" panose="020B0604020202020204" pitchFamily="34" charset="0"/>
              </a:rPr>
              <a:t> The partner’s presence during an interview will help facilitate open communication with the affected partner.</a:t>
            </a:r>
          </a:p>
          <a:p>
            <a:pPr marL="0" indent="0">
              <a:buNone/>
            </a:pPr>
            <a:r>
              <a:rPr lang="en-US" dirty="0">
                <a:solidFill>
                  <a:srgbClr val="00B050"/>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631977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C1749AA-BF89-455F-AF32-97E6ED3466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3256" y="263046"/>
            <a:ext cx="2830882" cy="424632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 name="TextBox 1">
            <a:extLst>
              <a:ext uri="{FF2B5EF4-FFF2-40B4-BE49-F238E27FC236}">
                <a16:creationId xmlns:a16="http://schemas.microsoft.com/office/drawing/2014/main" id="{22653564-9BBD-48B3-B423-3789D2220545}"/>
              </a:ext>
            </a:extLst>
          </p:cNvPr>
          <p:cNvSpPr txBox="1"/>
          <p:nvPr/>
        </p:nvSpPr>
        <p:spPr>
          <a:xfrm>
            <a:off x="4625266" y="692458"/>
            <a:ext cx="4518734" cy="830997"/>
          </a:xfrm>
          <a:prstGeom prst="rect">
            <a:avLst/>
          </a:prstGeom>
          <a:noFill/>
        </p:spPr>
        <p:txBody>
          <a:bodyPr wrap="square" rtlCol="0">
            <a:spAutoFit/>
          </a:bodyPr>
          <a:lstStyle/>
          <a:p>
            <a:r>
              <a:rPr lang="en-US" sz="2400" b="1" i="1" dirty="0">
                <a:solidFill>
                  <a:srgbClr val="00B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assessment process should include: </a:t>
            </a:r>
            <a:endParaRPr lang="en-US" sz="2400" dirty="0">
              <a:solidFill>
                <a:srgbClr val="00B050"/>
              </a:solidFill>
            </a:endParaRPr>
          </a:p>
        </p:txBody>
      </p:sp>
      <p:sp>
        <p:nvSpPr>
          <p:cNvPr id="4" name="TextBox 3">
            <a:extLst>
              <a:ext uri="{FF2B5EF4-FFF2-40B4-BE49-F238E27FC236}">
                <a16:creationId xmlns:a16="http://schemas.microsoft.com/office/drawing/2014/main" id="{C5DDC994-3918-442E-BE7A-5D069613EA6F}"/>
              </a:ext>
            </a:extLst>
          </p:cNvPr>
          <p:cNvSpPr txBox="1"/>
          <p:nvPr/>
        </p:nvSpPr>
        <p:spPr>
          <a:xfrm>
            <a:off x="3915052" y="1908699"/>
            <a:ext cx="6897950" cy="2862322"/>
          </a:xfrm>
          <a:prstGeom prst="rect">
            <a:avLst/>
          </a:prstGeom>
          <a:noFill/>
        </p:spPr>
        <p:txBody>
          <a:bodyPr wrap="square" rtlCol="0">
            <a:spAutoFit/>
          </a:bodyPr>
          <a:lstStyle/>
          <a:p>
            <a:pPr marL="285750" indent="-285750">
              <a:buFont typeface="Wingdings" panose="05000000000000000000" pitchFamily="2" charset="2"/>
              <a:buChar char="§"/>
            </a:pPr>
            <a:r>
              <a:rPr lang="en-US" sz="1800" dirty="0">
                <a:solidFill>
                  <a:srgbClr val="00B050"/>
                </a:solidFill>
                <a:latin typeface="Times New Roman" panose="02020603050405020304" pitchFamily="18" charset="0"/>
                <a:cs typeface="Times New Roman" panose="02020603050405020304" pitchFamily="18" charset="0"/>
              </a:rPr>
              <a:t>A complete medical and psychiatric history</a:t>
            </a:r>
          </a:p>
          <a:p>
            <a:pPr marL="285750" indent="-285750">
              <a:buFont typeface="Wingdings" panose="05000000000000000000" pitchFamily="2" charset="2"/>
              <a:buChar char="§"/>
            </a:pPr>
            <a:r>
              <a:rPr lang="en-US" sz="1800" dirty="0">
                <a:solidFill>
                  <a:srgbClr val="00B050"/>
                </a:solidFill>
                <a:latin typeface="Times New Roman" panose="02020603050405020304" pitchFamily="18" charset="0"/>
                <a:cs typeface="Times New Roman" panose="02020603050405020304" pitchFamily="18" charset="0"/>
              </a:rPr>
              <a:t>A mental status examination to identify symptoms of anxiety or depression that may be blocking desire and performance, or thoughts (</a:t>
            </a:r>
            <a:r>
              <a:rPr lang="en-US" sz="1800" dirty="0" err="1">
                <a:solidFill>
                  <a:srgbClr val="00B050"/>
                </a:solidFill>
                <a:latin typeface="Times New Roman" panose="02020603050405020304" pitchFamily="18" charset="0"/>
                <a:cs typeface="Times New Roman" panose="02020603050405020304" pitchFamily="18" charset="0"/>
              </a:rPr>
              <a:t>eg</a:t>
            </a:r>
            <a:r>
              <a:rPr lang="en-US" sz="1800" dirty="0">
                <a:solidFill>
                  <a:srgbClr val="00B050"/>
                </a:solidFill>
                <a:latin typeface="Times New Roman" panose="02020603050405020304" pitchFamily="18" charset="0"/>
                <a:cs typeface="Times New Roman" panose="02020603050405020304" pitchFamily="18" charset="0"/>
              </a:rPr>
              <a:t>, angry, obsessive, psychotic) that are interfering with sexual arousal</a:t>
            </a:r>
          </a:p>
          <a:p>
            <a:pPr marL="285750" indent="-285750">
              <a:buFont typeface="Wingdings" panose="05000000000000000000" pitchFamily="2" charset="2"/>
              <a:buChar char="§"/>
            </a:pPr>
            <a:r>
              <a:rPr lang="en-US" sz="1800" dirty="0">
                <a:solidFill>
                  <a:srgbClr val="00B050"/>
                </a:solidFill>
                <a:latin typeface="Times New Roman" panose="02020603050405020304" pitchFamily="18" charset="0"/>
                <a:cs typeface="Times New Roman" panose="02020603050405020304" pitchFamily="18" charset="0"/>
              </a:rPr>
              <a:t>A physical examination with a focus on urologic or gynecologic function done by a specialist</a:t>
            </a:r>
          </a:p>
          <a:p>
            <a:pPr marL="285750" indent="-285750">
              <a:buFont typeface="Wingdings" panose="05000000000000000000" pitchFamily="2" charset="2"/>
              <a:buChar char="§"/>
            </a:pPr>
            <a:r>
              <a:rPr lang="en-US" sz="1800" dirty="0">
                <a:solidFill>
                  <a:srgbClr val="00B050"/>
                </a:solidFill>
                <a:latin typeface="Times New Roman" panose="02020603050405020304" pitchFamily="18" charset="0"/>
                <a:cs typeface="Times New Roman" panose="02020603050405020304" pitchFamily="18" charset="0"/>
              </a:rPr>
              <a:t>Select laboratory studies, including testosterone and prolactin levels if a metabolic or hormonal etiology is suspected</a:t>
            </a:r>
          </a:p>
          <a:p>
            <a:pPr marL="0" indent="0">
              <a:buNone/>
            </a:pPr>
            <a:r>
              <a:rPr lang="en-US" sz="1800" dirty="0">
                <a:solidFill>
                  <a:srgbClr val="00B05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2288551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94938-59C4-423B-93E1-6C55B90AAC41}"/>
              </a:ext>
            </a:extLst>
          </p:cNvPr>
          <p:cNvSpPr>
            <a:spLocks noGrp="1"/>
          </p:cNvSpPr>
          <p:nvPr>
            <p:ph type="ctrTitle"/>
          </p:nvPr>
        </p:nvSpPr>
        <p:spPr/>
        <p:txBody>
          <a:bodyPr/>
          <a:lstStyle/>
          <a:p>
            <a:r>
              <a:rPr lang="en-US" b="1" i="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MANAGEMENTE</a:t>
            </a:r>
          </a:p>
        </p:txBody>
      </p:sp>
      <p:sp>
        <p:nvSpPr>
          <p:cNvPr id="3" name="Subtitle 2">
            <a:extLst>
              <a:ext uri="{FF2B5EF4-FFF2-40B4-BE49-F238E27FC236}">
                <a16:creationId xmlns:a16="http://schemas.microsoft.com/office/drawing/2014/main" id="{8216DFC9-A07D-4AFD-A19B-6A504C343FE9}"/>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4495070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C1749AA-BF89-455F-AF32-97E6ED3466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3256" y="263046"/>
            <a:ext cx="2830882" cy="424632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 name="TextBox 1">
            <a:extLst>
              <a:ext uri="{FF2B5EF4-FFF2-40B4-BE49-F238E27FC236}">
                <a16:creationId xmlns:a16="http://schemas.microsoft.com/office/drawing/2014/main" id="{C9B9917C-A8B8-4DC1-BB48-D35CBD5DB5F6}"/>
              </a:ext>
            </a:extLst>
          </p:cNvPr>
          <p:cNvSpPr txBox="1"/>
          <p:nvPr/>
        </p:nvSpPr>
        <p:spPr>
          <a:xfrm>
            <a:off x="3923930" y="550416"/>
            <a:ext cx="4474346" cy="523220"/>
          </a:xfrm>
          <a:prstGeom prst="rect">
            <a:avLst/>
          </a:prstGeom>
          <a:noFill/>
        </p:spPr>
        <p:txBody>
          <a:bodyPr wrap="square" rtlCol="0">
            <a:spAutoFit/>
          </a:bodyPr>
          <a:lstStyle/>
          <a:p>
            <a:r>
              <a:rPr lang="en-US" sz="28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Reassurance :</a:t>
            </a:r>
            <a:endParaRPr lang="en-US" sz="2800" b="1" i="1" dirty="0">
              <a:solidFill>
                <a:srgbClr val="FF0000"/>
              </a:solidFill>
              <a:effectLst>
                <a:outerShdw blurRad="38100" dist="38100" dir="2700000" algn="tl">
                  <a:srgbClr val="000000">
                    <a:alpha val="43137"/>
                  </a:srgbClr>
                </a:outerShdw>
              </a:effectLst>
            </a:endParaRPr>
          </a:p>
        </p:txBody>
      </p:sp>
      <p:sp>
        <p:nvSpPr>
          <p:cNvPr id="4" name="TextBox 3">
            <a:extLst>
              <a:ext uri="{FF2B5EF4-FFF2-40B4-BE49-F238E27FC236}">
                <a16:creationId xmlns:a16="http://schemas.microsoft.com/office/drawing/2014/main" id="{093C0533-D096-46A7-8870-4977B9784F10}"/>
              </a:ext>
            </a:extLst>
          </p:cNvPr>
          <p:cNvSpPr txBox="1"/>
          <p:nvPr/>
        </p:nvSpPr>
        <p:spPr>
          <a:xfrm>
            <a:off x="3808520" y="1819922"/>
            <a:ext cx="6818051" cy="2585323"/>
          </a:xfrm>
          <a:prstGeom prst="rect">
            <a:avLst/>
          </a:prstGeom>
          <a:noFill/>
        </p:spPr>
        <p:txBody>
          <a:bodyPr wrap="square" rtlCol="0">
            <a:spAutoFit/>
          </a:bodyPr>
          <a:lstStyle/>
          <a:p>
            <a:pPr marL="285750" indent="-285750">
              <a:buFont typeface="Wingdings" panose="05000000000000000000" pitchFamily="2" charset="2"/>
              <a:buChar char="ü"/>
            </a:pPr>
            <a:r>
              <a:rPr lang="en-US" dirty="0">
                <a:latin typeface="Arial" panose="020B0604020202020204" pitchFamily="34" charset="0"/>
                <a:cs typeface="Arial" panose="020B0604020202020204" pitchFamily="34" charset="0"/>
              </a:rPr>
              <a:t> </a:t>
            </a:r>
            <a:r>
              <a:rPr lang="en-US" dirty="0">
                <a:solidFill>
                  <a:srgbClr val="0070C0"/>
                </a:solidFill>
                <a:latin typeface="Arial" panose="020B0604020202020204" pitchFamily="34" charset="0"/>
                <a:cs typeface="Arial" panose="020B0604020202020204" pitchFamily="34" charset="0"/>
              </a:rPr>
              <a:t>that sexuality in general and sexual intercourse in particular remain important goals for many older patients</a:t>
            </a:r>
          </a:p>
          <a:p>
            <a:pPr marL="285750" indent="-285750">
              <a:buFont typeface="Wingdings" panose="05000000000000000000" pitchFamily="2" charset="2"/>
              <a:buChar char="ü"/>
            </a:pPr>
            <a:r>
              <a:rPr lang="en-US" dirty="0">
                <a:solidFill>
                  <a:srgbClr val="0070C0"/>
                </a:solidFill>
                <a:latin typeface="Arial" panose="020B0604020202020204" pitchFamily="34" charset="0"/>
                <a:cs typeface="Arial" panose="020B0604020202020204" pitchFamily="34" charset="0"/>
              </a:rPr>
              <a:t>emphasize in clear and nontechnical language the normality of sexuality in late life </a:t>
            </a:r>
          </a:p>
          <a:p>
            <a:pPr marL="285750" indent="-285750">
              <a:buFont typeface="Wingdings" panose="05000000000000000000" pitchFamily="2" charset="2"/>
              <a:buChar char="ü"/>
            </a:pPr>
            <a:r>
              <a:rPr lang="en-US" dirty="0">
                <a:solidFill>
                  <a:srgbClr val="0070C0"/>
                </a:solidFill>
                <a:latin typeface="Arial" panose="020B0604020202020204" pitchFamily="34" charset="0"/>
                <a:cs typeface="Arial" panose="020B0604020202020204" pitchFamily="34" charset="0"/>
              </a:rPr>
              <a:t>the possibility of effective treatment for sexual problems</a:t>
            </a:r>
          </a:p>
          <a:p>
            <a:pPr marL="285750" indent="-285750">
              <a:buFont typeface="Wingdings" panose="05000000000000000000" pitchFamily="2" charset="2"/>
              <a:buChar char="ü"/>
            </a:pPr>
            <a:r>
              <a:rPr lang="en-US" dirty="0">
                <a:solidFill>
                  <a:srgbClr val="0070C0"/>
                </a:solidFill>
                <a:latin typeface="Arial" panose="020B0604020202020204" pitchFamily="34" charset="0"/>
                <a:cs typeface="Arial" panose="020B0604020202020204" pitchFamily="34" charset="0"/>
              </a:rPr>
              <a:t> the patient feeling comfortable with being open about emotional reactions to the problem, and seeking follow-up </a:t>
            </a:r>
            <a:r>
              <a:rPr lang="en-US" dirty="0" err="1">
                <a:solidFill>
                  <a:srgbClr val="0070C0"/>
                </a:solidFill>
                <a:latin typeface="Arial" panose="020B0604020202020204" pitchFamily="34" charset="0"/>
                <a:cs typeface="Arial" panose="020B0604020202020204" pitchFamily="34" charset="0"/>
              </a:rPr>
              <a:t>treatmente</a:t>
            </a:r>
            <a:endParaRPr lang="en-US" dirty="0">
              <a:solidFill>
                <a:srgbClr val="0070C0"/>
              </a:solidFill>
              <a:latin typeface="Arial" panose="020B0604020202020204" pitchFamily="34" charset="0"/>
              <a:cs typeface="Arial" panose="020B0604020202020204" pitchFamily="34" charset="0"/>
            </a:endParaRPr>
          </a:p>
          <a:p>
            <a:r>
              <a:rPr lang="en-US" dirty="0">
                <a:solidFill>
                  <a:srgbClr val="0070C0"/>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1481840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C1749AA-BF89-455F-AF32-97E6ED3466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3256" y="263046"/>
            <a:ext cx="2830882" cy="424632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 name="TextBox 1">
            <a:extLst>
              <a:ext uri="{FF2B5EF4-FFF2-40B4-BE49-F238E27FC236}">
                <a16:creationId xmlns:a16="http://schemas.microsoft.com/office/drawing/2014/main" id="{9F00E6B1-52EB-4FC0-8A2B-630480F2B5CE}"/>
              </a:ext>
            </a:extLst>
          </p:cNvPr>
          <p:cNvSpPr txBox="1"/>
          <p:nvPr/>
        </p:nvSpPr>
        <p:spPr>
          <a:xfrm>
            <a:off x="4003829" y="399495"/>
            <a:ext cx="4270159" cy="523220"/>
          </a:xfrm>
          <a:prstGeom prst="rect">
            <a:avLst/>
          </a:prstGeom>
          <a:noFill/>
        </p:spPr>
        <p:txBody>
          <a:bodyPr wrap="square" rtlCol="0">
            <a:spAutoFit/>
          </a:bodyPr>
          <a:lstStyle/>
          <a:p>
            <a:r>
              <a:rPr lang="en-US" sz="28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Education:</a:t>
            </a:r>
            <a:endParaRPr lang="en-US" sz="2800" b="1" i="1" dirty="0">
              <a:solidFill>
                <a:srgbClr val="FF0000"/>
              </a:solidFill>
              <a:effectLst>
                <a:outerShdw blurRad="38100" dist="38100" dir="2700000" algn="tl">
                  <a:srgbClr val="000000">
                    <a:alpha val="43137"/>
                  </a:srgbClr>
                </a:outerShdw>
              </a:effectLst>
            </a:endParaRPr>
          </a:p>
        </p:txBody>
      </p:sp>
      <p:sp>
        <p:nvSpPr>
          <p:cNvPr id="4" name="TextBox 3">
            <a:extLst>
              <a:ext uri="{FF2B5EF4-FFF2-40B4-BE49-F238E27FC236}">
                <a16:creationId xmlns:a16="http://schemas.microsoft.com/office/drawing/2014/main" id="{032A0B4F-16C5-4061-AB6C-EFF6B94F5306}"/>
              </a:ext>
            </a:extLst>
          </p:cNvPr>
          <p:cNvSpPr txBox="1"/>
          <p:nvPr/>
        </p:nvSpPr>
        <p:spPr>
          <a:xfrm>
            <a:off x="3639845" y="1482571"/>
            <a:ext cx="8188899" cy="3139321"/>
          </a:xfrm>
          <a:prstGeom prst="rect">
            <a:avLst/>
          </a:prstGeom>
          <a:noFill/>
        </p:spPr>
        <p:txBody>
          <a:bodyPr wrap="square" rtlCol="0">
            <a:spAutoFit/>
          </a:bodyPr>
          <a:lstStyle/>
          <a:p>
            <a:pPr marL="285750" indent="-285750">
              <a:buFont typeface="Wingdings" panose="05000000000000000000" pitchFamily="2" charset="2"/>
              <a:buChar char="ü"/>
            </a:pPr>
            <a:r>
              <a:rPr lang="en-US" sz="1800" dirty="0">
                <a:solidFill>
                  <a:srgbClr val="0070C0"/>
                </a:solidFill>
                <a:latin typeface="Times New Roman" panose="02020603050405020304" pitchFamily="18" charset="0"/>
                <a:cs typeface="Times New Roman" panose="02020603050405020304" pitchFamily="18" charset="0"/>
              </a:rPr>
              <a:t>Educating patients about both normal and pathologic changes in sexual function in late life can reduce excessive fear and increase acceptance of these changes</a:t>
            </a:r>
          </a:p>
          <a:p>
            <a:pPr marL="285750" indent="-285750">
              <a:buFont typeface="Wingdings" panose="05000000000000000000" pitchFamily="2" charset="2"/>
              <a:buChar char="ü"/>
            </a:pPr>
            <a:r>
              <a:rPr lang="en-US" sz="1800" dirty="0">
                <a:solidFill>
                  <a:srgbClr val="0070C0"/>
                </a:solidFill>
                <a:latin typeface="Times New Roman" panose="02020603050405020304" pitchFamily="18" charset="0"/>
                <a:cs typeface="Times New Roman" panose="02020603050405020304" pitchFamily="18" charset="0"/>
              </a:rPr>
              <a:t>A man may misinterpret normal decline in erectile function as a sexual problem.</a:t>
            </a:r>
          </a:p>
          <a:p>
            <a:pPr marL="285750" indent="-285750">
              <a:buFont typeface="Wingdings" panose="05000000000000000000" pitchFamily="2" charset="2"/>
              <a:buChar char="ü"/>
            </a:pPr>
            <a:r>
              <a:rPr lang="en-US" sz="1800" dirty="0">
                <a:solidFill>
                  <a:srgbClr val="0070C0"/>
                </a:solidFill>
                <a:latin typeface="Times New Roman" panose="02020603050405020304" pitchFamily="18" charset="0"/>
                <a:cs typeface="Times New Roman" panose="02020603050405020304" pitchFamily="18" charset="0"/>
              </a:rPr>
              <a:t>    A woman may misinterpret her experience of vaginal dryness to mean that she does not want to have sex..</a:t>
            </a:r>
          </a:p>
          <a:p>
            <a:pPr marL="285750" indent="-285750">
              <a:buFont typeface="Wingdings" panose="05000000000000000000" pitchFamily="2" charset="2"/>
              <a:buChar char="ü"/>
            </a:pPr>
            <a:r>
              <a:rPr lang="en-US" sz="1800" dirty="0">
                <a:solidFill>
                  <a:srgbClr val="0070C0"/>
                </a:solidFill>
                <a:latin typeface="Times New Roman" panose="02020603050405020304" pitchFamily="18" charset="0"/>
                <a:cs typeface="Times New Roman" panose="02020603050405020304" pitchFamily="18" charset="0"/>
              </a:rPr>
              <a:t>An older man with diabetes or atherosclerotic disease may have a more pronounced decline in erectile function.</a:t>
            </a:r>
          </a:p>
          <a:p>
            <a:pPr marL="285750" indent="-285750">
              <a:buFont typeface="Wingdings" panose="05000000000000000000" pitchFamily="2" charset="2"/>
              <a:buChar char="ü"/>
            </a:pPr>
            <a:r>
              <a:rPr lang="en-US" sz="1800" dirty="0">
                <a:solidFill>
                  <a:srgbClr val="0070C0"/>
                </a:solidFill>
                <a:latin typeface="Times New Roman" panose="02020603050405020304" pitchFamily="18" charset="0"/>
                <a:cs typeface="Times New Roman" panose="02020603050405020304" pitchFamily="18" charset="0"/>
              </a:rPr>
              <a:t>  An older woman with a history of an arthritic hip might experience limited pelvic movement or even pain during sex</a:t>
            </a:r>
          </a:p>
          <a:p>
            <a:pPr marL="285750" indent="-285750">
              <a:buFont typeface="Wingdings" panose="05000000000000000000" pitchFamily="2" charset="2"/>
              <a:buChar char="ü"/>
            </a:pPr>
            <a:r>
              <a:rPr lang="en-US" sz="1800" dirty="0">
                <a:solidFill>
                  <a:srgbClr val="0070C0"/>
                </a:solidFill>
                <a:latin typeface="Times New Roman" panose="02020603050405020304" pitchFamily="18" charset="0"/>
                <a:cs typeface="Times New Roman" panose="02020603050405020304" pitchFamily="18" charset="0"/>
              </a:rPr>
              <a:t>A depressed patient may report significant reductions in libido. </a:t>
            </a:r>
          </a:p>
          <a:p>
            <a:endParaRPr 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771181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C1749AA-BF89-455F-AF32-97E6ED3466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3256" y="263046"/>
            <a:ext cx="2830882" cy="424632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 name="TextBox 1">
            <a:extLst>
              <a:ext uri="{FF2B5EF4-FFF2-40B4-BE49-F238E27FC236}">
                <a16:creationId xmlns:a16="http://schemas.microsoft.com/office/drawing/2014/main" id="{EC78F8EA-E1B8-4730-87E9-F6D0E0FF463D}"/>
              </a:ext>
            </a:extLst>
          </p:cNvPr>
          <p:cNvSpPr txBox="1"/>
          <p:nvPr/>
        </p:nvSpPr>
        <p:spPr>
          <a:xfrm>
            <a:off x="3950563" y="1166842"/>
            <a:ext cx="7146524" cy="3970318"/>
          </a:xfrm>
          <a:prstGeom prst="rect">
            <a:avLst/>
          </a:prstGeom>
          <a:noFill/>
        </p:spPr>
        <p:txBody>
          <a:bodyPr wrap="square" rtlCol="0">
            <a:spAutoFit/>
          </a:bodyPr>
          <a:lstStyle/>
          <a:p>
            <a:r>
              <a:rPr lang="en-US" sz="1800" b="1" i="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Education should focus on:</a:t>
            </a:r>
          </a:p>
          <a:p>
            <a:endParaRPr lang="en-US" sz="1800" b="1" i="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en-US" sz="1800" dirty="0">
                <a:latin typeface="Arial" panose="020B0604020202020204" pitchFamily="34" charset="0"/>
                <a:cs typeface="Arial" panose="020B0604020202020204" pitchFamily="34" charset="0"/>
              </a:rPr>
              <a:t> </a:t>
            </a:r>
            <a:r>
              <a:rPr lang="en-US" sz="1800" dirty="0">
                <a:solidFill>
                  <a:srgbClr val="0070C0"/>
                </a:solidFill>
                <a:latin typeface="Arial" panose="020B0604020202020204" pitchFamily="34" charset="0"/>
                <a:cs typeface="Arial" panose="020B0604020202020204" pitchFamily="34" charset="0"/>
              </a:rPr>
              <a:t>improving the quality of an individual’s sexual relationship with his or her partner</a:t>
            </a:r>
          </a:p>
          <a:p>
            <a:pPr marL="285750" indent="-285750">
              <a:buFont typeface="Wingdings" panose="05000000000000000000" pitchFamily="2" charset="2"/>
              <a:buChar char="ü"/>
            </a:pPr>
            <a:r>
              <a:rPr lang="en-US" sz="1800" dirty="0">
                <a:solidFill>
                  <a:srgbClr val="0070C0"/>
                </a:solidFill>
                <a:latin typeface="Arial" panose="020B0604020202020204" pitchFamily="34" charset="0"/>
                <a:cs typeface="Arial" panose="020B0604020202020204" pitchFamily="34" charset="0"/>
              </a:rPr>
              <a:t>discuss basic difficulties during sexual activity, and strategize on ways to improve them. </a:t>
            </a:r>
          </a:p>
          <a:p>
            <a:pPr marL="285750" indent="-285750">
              <a:buFont typeface="Wingdings" panose="05000000000000000000" pitchFamily="2" charset="2"/>
              <a:buChar char="ü"/>
            </a:pPr>
            <a:r>
              <a:rPr lang="en-US" sz="1800" dirty="0">
                <a:solidFill>
                  <a:srgbClr val="0070C0"/>
                </a:solidFill>
                <a:latin typeface="Arial" panose="020B0604020202020204" pitchFamily="34" charset="0"/>
                <a:cs typeface="Arial" panose="020B0604020202020204" pitchFamily="34" charset="0"/>
              </a:rPr>
              <a:t>emphasize to the couple that sex can be more than just intercourse, and that physically pleasing each other can occur through massage. </a:t>
            </a:r>
          </a:p>
          <a:p>
            <a:pPr marL="285750" indent="-285750">
              <a:buFont typeface="Wingdings" panose="05000000000000000000" pitchFamily="2" charset="2"/>
              <a:buChar char="ü"/>
            </a:pPr>
            <a:r>
              <a:rPr lang="en-US" sz="1800" dirty="0">
                <a:solidFill>
                  <a:srgbClr val="0070C0"/>
                </a:solidFill>
                <a:latin typeface="Arial" panose="020B0604020202020204" pitchFamily="34" charset="0"/>
                <a:cs typeface="Arial" panose="020B0604020202020204" pitchFamily="34" charset="0"/>
              </a:rPr>
              <a:t> education to adapt sexual techniques and refocus more time on foreplay in order to preserve previous levels of sexual function and enjoyment.</a:t>
            </a:r>
          </a:p>
          <a:p>
            <a:pPr marL="285750" indent="-285750">
              <a:buFont typeface="Wingdings" panose="05000000000000000000" pitchFamily="2" charset="2"/>
              <a:buChar char="ü"/>
            </a:pPr>
            <a:r>
              <a:rPr lang="en-US" sz="1800" dirty="0">
                <a:solidFill>
                  <a:srgbClr val="0070C0"/>
                </a:solidFill>
                <a:latin typeface="Arial" panose="020B0604020202020204" pitchFamily="34" charset="0"/>
                <a:cs typeface="Arial" panose="020B0604020202020204" pitchFamily="34" charset="0"/>
              </a:rPr>
              <a:t>Education about sexuality, sexually transmitted diseases, and safe sex practices should not be neglected</a:t>
            </a:r>
            <a:endParaRPr lang="en-US" dirty="0">
              <a:solidFill>
                <a:srgbClr val="0070C0"/>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E3B6841A-A997-4B3D-8FA2-3096D150F130}"/>
              </a:ext>
            </a:extLst>
          </p:cNvPr>
          <p:cNvSpPr txBox="1"/>
          <p:nvPr/>
        </p:nvSpPr>
        <p:spPr>
          <a:xfrm>
            <a:off x="4403324" y="327894"/>
            <a:ext cx="3018408" cy="523220"/>
          </a:xfrm>
          <a:prstGeom prst="rect">
            <a:avLst/>
          </a:prstGeom>
          <a:noFill/>
        </p:spPr>
        <p:txBody>
          <a:bodyPr wrap="square" rtlCol="0">
            <a:spAutoFit/>
          </a:bodyPr>
          <a:lstStyle/>
          <a:p>
            <a:r>
              <a:rPr lang="en-US" sz="2800" dirty="0"/>
              <a:t>…….</a:t>
            </a:r>
            <a:r>
              <a:rPr lang="en-US" dirty="0"/>
              <a:t>.</a:t>
            </a:r>
          </a:p>
        </p:txBody>
      </p:sp>
    </p:spTree>
    <p:extLst>
      <p:ext uri="{BB962C8B-B14F-4D97-AF65-F5344CB8AC3E}">
        <p14:creationId xmlns:p14="http://schemas.microsoft.com/office/powerpoint/2010/main" val="19339658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C1749AA-BF89-455F-AF32-97E6ED3466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3256" y="263046"/>
            <a:ext cx="2830882" cy="424632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 name="TextBox 1">
            <a:extLst>
              <a:ext uri="{FF2B5EF4-FFF2-40B4-BE49-F238E27FC236}">
                <a16:creationId xmlns:a16="http://schemas.microsoft.com/office/drawing/2014/main" id="{15519ECC-76D6-40F9-B002-5599E8C0D0C2}"/>
              </a:ext>
            </a:extLst>
          </p:cNvPr>
          <p:cNvSpPr txBox="1"/>
          <p:nvPr/>
        </p:nvSpPr>
        <p:spPr>
          <a:xfrm>
            <a:off x="4003829" y="559293"/>
            <a:ext cx="4634144" cy="830997"/>
          </a:xfrm>
          <a:prstGeom prst="rect">
            <a:avLst/>
          </a:prstGeom>
          <a:noFill/>
        </p:spPr>
        <p:txBody>
          <a:bodyPr wrap="square" rtlCol="0">
            <a:spAutoFit/>
          </a:bodyPr>
          <a:lstStyle/>
          <a:p>
            <a:r>
              <a:rPr lang="en-US" sz="24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Psychotherapy for sexual dysfunction :</a:t>
            </a:r>
            <a:endParaRPr lang="en-US" sz="2400" b="1" i="1" dirty="0">
              <a:solidFill>
                <a:srgbClr val="FF0000"/>
              </a:solidFill>
              <a:effectLst>
                <a:outerShdw blurRad="38100" dist="38100" dir="2700000" algn="tl">
                  <a:srgbClr val="000000">
                    <a:alpha val="43137"/>
                  </a:srgbClr>
                </a:outerShdw>
              </a:effectLst>
            </a:endParaRPr>
          </a:p>
        </p:txBody>
      </p:sp>
      <p:sp>
        <p:nvSpPr>
          <p:cNvPr id="4" name="TextBox 3">
            <a:extLst>
              <a:ext uri="{FF2B5EF4-FFF2-40B4-BE49-F238E27FC236}">
                <a16:creationId xmlns:a16="http://schemas.microsoft.com/office/drawing/2014/main" id="{C18CFB49-C64F-4465-B875-7BC1F7C78B72}"/>
              </a:ext>
            </a:extLst>
          </p:cNvPr>
          <p:cNvSpPr txBox="1"/>
          <p:nvPr/>
        </p:nvSpPr>
        <p:spPr>
          <a:xfrm>
            <a:off x="4003829" y="1926454"/>
            <a:ext cx="5273336" cy="3139321"/>
          </a:xfrm>
          <a:prstGeom prst="rect">
            <a:avLst/>
          </a:prstGeom>
          <a:noFill/>
        </p:spPr>
        <p:txBody>
          <a:bodyPr wrap="square" rtlCol="0">
            <a:spAutoFit/>
          </a:bodyPr>
          <a:lstStyle/>
          <a:p>
            <a:r>
              <a:rPr lang="en-US" sz="1800" dirty="0">
                <a:solidFill>
                  <a:srgbClr val="0070C0"/>
                </a:solidFill>
                <a:latin typeface="Times New Roman" panose="02020603050405020304" pitchFamily="18" charset="0"/>
                <a:cs typeface="Times New Roman" panose="02020603050405020304" pitchFamily="18" charset="0"/>
              </a:rPr>
              <a:t>Sex therapy is a psychotherapeutic process that utilizes supportive, insight-oriented, and cognitive-behavioral techniques to treat sexual dysfunction will not differ substantively from younger individuals,   </a:t>
            </a:r>
          </a:p>
          <a:p>
            <a:r>
              <a:rPr lang="en-US" sz="1800" dirty="0">
                <a:solidFill>
                  <a:srgbClr val="0070C0"/>
                </a:solidFill>
                <a:latin typeface="Times New Roman" panose="02020603050405020304" pitchFamily="18" charset="0"/>
                <a:cs typeface="Times New Roman" panose="02020603050405020304" pitchFamily="18" charset="0"/>
              </a:rPr>
              <a:t> When encountering significant resistance to treatment, remain hopeful.</a:t>
            </a:r>
          </a:p>
          <a:p>
            <a:r>
              <a:rPr lang="en-US" sz="1800" dirty="0">
                <a:solidFill>
                  <a:srgbClr val="0070C0"/>
                </a:solidFill>
                <a:latin typeface="Times New Roman" panose="02020603050405020304" pitchFamily="18" charset="0"/>
                <a:cs typeface="Times New Roman" panose="02020603050405020304" pitchFamily="18" charset="0"/>
              </a:rPr>
              <a:t> It is quite common for the older couple in sex therapy to rediscover that they retain a considerable amount of sexual energy and ability, and this can lead to a newfound appreciation for their relationship and the life-affirming role of sexual intimacy. </a:t>
            </a:r>
          </a:p>
        </p:txBody>
      </p:sp>
    </p:spTree>
    <p:extLst>
      <p:ext uri="{BB962C8B-B14F-4D97-AF65-F5344CB8AC3E}">
        <p14:creationId xmlns:p14="http://schemas.microsoft.com/office/powerpoint/2010/main" val="37234887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2C6173F-21D4-4748-909B-B809072830E5}"/>
              </a:ext>
            </a:extLst>
          </p:cNvPr>
          <p:cNvPicPr>
            <a:picLocks noChangeAspect="1"/>
          </p:cNvPicPr>
          <p:nvPr/>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365760" y="259080"/>
            <a:ext cx="3093720" cy="464058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4" name="TextBox 3">
            <a:extLst>
              <a:ext uri="{FF2B5EF4-FFF2-40B4-BE49-F238E27FC236}">
                <a16:creationId xmlns:a16="http://schemas.microsoft.com/office/drawing/2014/main" id="{F647B103-F94E-4B02-80BA-F6033A840FC5}"/>
              </a:ext>
            </a:extLst>
          </p:cNvPr>
          <p:cNvSpPr txBox="1"/>
          <p:nvPr/>
        </p:nvSpPr>
        <p:spPr>
          <a:xfrm>
            <a:off x="4847625" y="593590"/>
            <a:ext cx="6284972" cy="1635972"/>
          </a:xfrm>
          <a:prstGeom prst="rect">
            <a:avLst/>
          </a:prstGeom>
          <a:noFill/>
        </p:spPr>
        <p:txBody>
          <a:bodyPr wrap="square" rtlCol="0">
            <a:spAutoFit/>
          </a:bodyPr>
          <a:lstStyle/>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TextBox 2">
            <a:extLst>
              <a:ext uri="{FF2B5EF4-FFF2-40B4-BE49-F238E27FC236}">
                <a16:creationId xmlns:a16="http://schemas.microsoft.com/office/drawing/2014/main" id="{0C848BCA-FE50-468D-8FD5-23D93E8F3C70}"/>
              </a:ext>
            </a:extLst>
          </p:cNvPr>
          <p:cNvSpPr txBox="1"/>
          <p:nvPr/>
        </p:nvSpPr>
        <p:spPr>
          <a:xfrm>
            <a:off x="5166804" y="1845439"/>
            <a:ext cx="6205491" cy="4524315"/>
          </a:xfrm>
          <a:prstGeom prst="rect">
            <a:avLst/>
          </a:prstGeom>
          <a:noFill/>
        </p:spPr>
        <p:txBody>
          <a:bodyPr wrap="square" rtlCol="0">
            <a:spAutoFit/>
          </a:bodyPr>
          <a:lstStyle/>
          <a:p>
            <a:r>
              <a:rPr lang="en-US" sz="1800" b="1" i="1" dirty="0">
                <a:solidFill>
                  <a:srgbClr val="0070C0"/>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Desire</a:t>
            </a:r>
            <a:r>
              <a:rPr lang="en-US" sz="1800"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(or</a:t>
            </a:r>
            <a:r>
              <a:rPr lang="en-US" sz="1800"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libido) refers to psychological urges, thoughts and fantasies of sexual activity. It is centered in the hypothalamus and surrounding limbic structures and is stimulated by testosterone in both men and women .</a:t>
            </a:r>
          </a:p>
          <a:p>
            <a:endParaRPr lang="en-US" sz="18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endParaRPr>
          </a:p>
          <a:p>
            <a:r>
              <a:rPr lang="en-US" sz="1800" i="1" dirty="0">
                <a:solidFill>
                  <a:srgbClr val="0070C0"/>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 </a:t>
            </a:r>
            <a:r>
              <a:rPr lang="en-US" sz="1800" b="1" i="1" dirty="0">
                <a:solidFill>
                  <a:srgbClr val="0070C0"/>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Arousal</a:t>
            </a:r>
            <a:r>
              <a:rPr lang="en-US" sz="1800" i="1" dirty="0">
                <a:solidFill>
                  <a:srgbClr val="0070C0"/>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 </a:t>
            </a:r>
            <a:r>
              <a:rPr lang="en-US" sz="18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is triggered and enhanced by strong desire, in addition to hormonal influences and direct intimate contact, whether social or physical. It is manifested by penile erection in men and </a:t>
            </a:r>
            <a:r>
              <a:rPr lang="en-US" sz="18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vasocongestion</a:t>
            </a:r>
            <a:r>
              <a:rPr lang="en-US" sz="18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of vaginal, clitoral, and breast tissue, along with vaginal lubrication, in women. Physiological arousal in genital tissue is prompted by both increased blood flow and nervous innervation, and further physical sexual activity leads to increases in overall muscle tone, heart rate, and respiration. </a:t>
            </a:r>
            <a:endParaRPr lang="en-US" sz="1800" dirty="0">
              <a:solidFill>
                <a:srgbClr val="0070C0"/>
              </a:solidFill>
              <a:effectLst/>
              <a:latin typeface="Arial" panose="020B0604020202020204" pitchFamily="34" charset="0"/>
              <a:ea typeface="Calibri" panose="020F0502020204030204" pitchFamily="34" charset="0"/>
              <a:cs typeface="Arial" panose="020B0604020202020204" pitchFamily="34" charset="0"/>
            </a:endParaRPr>
          </a:p>
          <a:p>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p>
            <a:r>
              <a:rPr lang="en-US" sz="1800" dirty="0">
                <a:latin typeface="Times New Roman" panose="02020603050405020304" pitchFamily="18" charset="0"/>
              </a:rPr>
              <a:t> </a:t>
            </a:r>
            <a:endParaRPr lang="en-US" dirty="0"/>
          </a:p>
        </p:txBody>
      </p:sp>
      <p:sp>
        <p:nvSpPr>
          <p:cNvPr id="6" name="TextBox 5">
            <a:extLst>
              <a:ext uri="{FF2B5EF4-FFF2-40B4-BE49-F238E27FC236}">
                <a16:creationId xmlns:a16="http://schemas.microsoft.com/office/drawing/2014/main" id="{9D7D3680-94EB-4605-AD21-96C215692236}"/>
              </a:ext>
            </a:extLst>
          </p:cNvPr>
          <p:cNvSpPr txBox="1"/>
          <p:nvPr/>
        </p:nvSpPr>
        <p:spPr>
          <a:xfrm>
            <a:off x="5628443" y="488246"/>
            <a:ext cx="4412202" cy="923330"/>
          </a:xfrm>
          <a:prstGeom prst="rect">
            <a:avLst/>
          </a:prstGeom>
          <a:noFill/>
        </p:spPr>
        <p:txBody>
          <a:bodyPr wrap="square" rtlCol="0">
            <a:spAutoFit/>
          </a:bodyPr>
          <a:lstStyle/>
          <a:p>
            <a:r>
              <a:rPr lang="en-US" sz="1800" i="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The current model of normal sexual function across the lifespan is anchored in five stages of psychological and physiological changes: </a:t>
            </a:r>
            <a:endParaRPr lang="en-US"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728541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C1749AA-BF89-455F-AF32-97E6ED3466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3256" y="263046"/>
            <a:ext cx="2830882" cy="424632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 name="TextBox 1">
            <a:extLst>
              <a:ext uri="{FF2B5EF4-FFF2-40B4-BE49-F238E27FC236}">
                <a16:creationId xmlns:a16="http://schemas.microsoft.com/office/drawing/2014/main" id="{D754E10D-76AD-4623-9128-1EB282E79CB9}"/>
              </a:ext>
            </a:extLst>
          </p:cNvPr>
          <p:cNvSpPr txBox="1"/>
          <p:nvPr/>
        </p:nvSpPr>
        <p:spPr>
          <a:xfrm>
            <a:off x="4030462" y="648070"/>
            <a:ext cx="4012707" cy="523220"/>
          </a:xfrm>
          <a:prstGeom prst="rect">
            <a:avLst/>
          </a:prstGeom>
          <a:noFill/>
        </p:spPr>
        <p:txBody>
          <a:bodyPr wrap="square" rtlCol="0">
            <a:spAutoFit/>
          </a:bodyPr>
          <a:lstStyle/>
          <a:p>
            <a:r>
              <a:rPr lang="en-US" sz="28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Referral </a:t>
            </a:r>
            <a:r>
              <a:rPr lang="en-US"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en-US" dirty="0"/>
          </a:p>
        </p:txBody>
      </p:sp>
      <p:sp>
        <p:nvSpPr>
          <p:cNvPr id="4" name="TextBox 3">
            <a:extLst>
              <a:ext uri="{FF2B5EF4-FFF2-40B4-BE49-F238E27FC236}">
                <a16:creationId xmlns:a16="http://schemas.microsoft.com/office/drawing/2014/main" id="{D195DC88-CC5E-4C0A-BB04-DBDBC3C60907}"/>
              </a:ext>
            </a:extLst>
          </p:cNvPr>
          <p:cNvSpPr txBox="1"/>
          <p:nvPr/>
        </p:nvSpPr>
        <p:spPr>
          <a:xfrm>
            <a:off x="3897297" y="1828800"/>
            <a:ext cx="6285390" cy="4031873"/>
          </a:xfrm>
          <a:prstGeom prst="rect">
            <a:avLst/>
          </a:prstGeom>
          <a:noFill/>
        </p:spPr>
        <p:txBody>
          <a:bodyPr wrap="square" rtlCol="0">
            <a:spAutoFit/>
          </a:bodyPr>
          <a:lstStyle/>
          <a:p>
            <a:r>
              <a:rPr lang="en-US" sz="1600" b="1" dirty="0">
                <a:solidFill>
                  <a:srgbClr val="0070C0"/>
                </a:solidFill>
                <a:latin typeface="Arial" panose="020B0604020202020204" pitchFamily="34" charset="0"/>
                <a:cs typeface="Arial" panose="020B0604020202020204" pitchFamily="34" charset="0"/>
              </a:rPr>
              <a:t>Urologist or gynecologist </a:t>
            </a:r>
            <a:r>
              <a:rPr lang="en-US" sz="1600" dirty="0">
                <a:solidFill>
                  <a:srgbClr val="0070C0"/>
                </a:solidFill>
                <a:latin typeface="Arial" panose="020B0604020202020204" pitchFamily="34" charset="0"/>
                <a:cs typeface="Arial" panose="020B0604020202020204" pitchFamily="34" charset="0"/>
              </a:rPr>
              <a:t>– To rule out or manage a medical condition or treatment that may contribute to sexual dysfunction; advise the patient on sexual activity in the presence of a medical condition; and to prescribe medications for sexual dysfunction in older patients with a complicating medical condition</a:t>
            </a:r>
          </a:p>
          <a:p>
            <a:endParaRPr lang="en-US" sz="1600" dirty="0">
              <a:solidFill>
                <a:srgbClr val="0070C0"/>
              </a:solidFill>
              <a:latin typeface="Arial" panose="020B0604020202020204" pitchFamily="34" charset="0"/>
              <a:cs typeface="Arial" panose="020B0604020202020204" pitchFamily="34" charset="0"/>
            </a:endParaRPr>
          </a:p>
          <a:p>
            <a:r>
              <a:rPr lang="en-US" sz="1600" b="1" dirty="0">
                <a:solidFill>
                  <a:srgbClr val="0070C0"/>
                </a:solidFill>
                <a:latin typeface="Arial" panose="020B0604020202020204" pitchFamily="34" charset="0"/>
                <a:cs typeface="Arial" panose="020B0604020202020204" pitchFamily="34" charset="0"/>
              </a:rPr>
              <a:t>Couples or marital therapist </a:t>
            </a:r>
            <a:r>
              <a:rPr lang="en-US" sz="1600" dirty="0">
                <a:solidFill>
                  <a:srgbClr val="0070C0"/>
                </a:solidFill>
                <a:latin typeface="Arial" panose="020B0604020202020204" pitchFamily="34" charset="0"/>
                <a:cs typeface="Arial" panose="020B0604020202020204" pitchFamily="34" charset="0"/>
              </a:rPr>
              <a:t>– For evaluation and treatment of relationship discord. </a:t>
            </a:r>
          </a:p>
          <a:p>
            <a:endParaRPr lang="en-US" sz="1600" dirty="0">
              <a:solidFill>
                <a:srgbClr val="0070C0"/>
              </a:solidFill>
              <a:latin typeface="Arial" panose="020B0604020202020204" pitchFamily="34" charset="0"/>
              <a:cs typeface="Arial" panose="020B0604020202020204" pitchFamily="34" charset="0"/>
            </a:endParaRPr>
          </a:p>
          <a:p>
            <a:r>
              <a:rPr lang="en-US" sz="1600" b="1" dirty="0">
                <a:solidFill>
                  <a:srgbClr val="0070C0"/>
                </a:solidFill>
                <a:latin typeface="Arial" panose="020B0604020202020204" pitchFamily="34" charset="0"/>
                <a:cs typeface="Arial" panose="020B0604020202020204" pitchFamily="34" charset="0"/>
              </a:rPr>
              <a:t>Psychiatrist</a:t>
            </a:r>
            <a:r>
              <a:rPr lang="en-US" sz="1600" dirty="0">
                <a:solidFill>
                  <a:srgbClr val="0070C0"/>
                </a:solidFill>
                <a:latin typeface="Arial" panose="020B0604020202020204" pitchFamily="34" charset="0"/>
                <a:cs typeface="Arial" panose="020B0604020202020204" pitchFamily="34" charset="0"/>
              </a:rPr>
              <a:t> – For evaluation and treatment of anxiety, depression, psychotropic-induced side effects, or other psychiatric conditions that appear to be interfering with sexual function. </a:t>
            </a:r>
          </a:p>
          <a:p>
            <a:endParaRPr lang="en-US" sz="1600" dirty="0">
              <a:solidFill>
                <a:srgbClr val="0070C0"/>
              </a:solidFill>
              <a:latin typeface="Arial" panose="020B0604020202020204" pitchFamily="34" charset="0"/>
              <a:cs typeface="Arial" panose="020B0604020202020204" pitchFamily="34" charset="0"/>
            </a:endParaRPr>
          </a:p>
          <a:p>
            <a:r>
              <a:rPr lang="en-US" sz="1600" b="1" dirty="0">
                <a:solidFill>
                  <a:srgbClr val="0070C0"/>
                </a:solidFill>
                <a:latin typeface="Arial" panose="020B0604020202020204" pitchFamily="34" charset="0"/>
                <a:cs typeface="Arial" panose="020B0604020202020204" pitchFamily="34" charset="0"/>
              </a:rPr>
              <a:t>A sex therapist</a:t>
            </a:r>
            <a:r>
              <a:rPr lang="en-US" sz="1600" dirty="0">
                <a:solidFill>
                  <a:srgbClr val="0070C0"/>
                </a:solidFill>
                <a:latin typeface="Arial" panose="020B0604020202020204" pitchFamily="34" charset="0"/>
                <a:cs typeface="Arial" panose="020B0604020202020204" pitchFamily="34" charset="0"/>
              </a:rPr>
              <a:t>– For when specialized sex therapy is indicated, or when one or both partners have suffered from long-standing sexual dysfunction</a:t>
            </a:r>
          </a:p>
        </p:txBody>
      </p:sp>
    </p:spTree>
    <p:extLst>
      <p:ext uri="{BB962C8B-B14F-4D97-AF65-F5344CB8AC3E}">
        <p14:creationId xmlns:p14="http://schemas.microsoft.com/office/powerpoint/2010/main" val="35301587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2C6173F-21D4-4748-909B-B809072830E5}"/>
              </a:ext>
            </a:extLst>
          </p:cNvPr>
          <p:cNvPicPr>
            <a:picLocks noChangeAspect="1"/>
          </p:cNvPicPr>
          <p:nvPr/>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365760" y="259080"/>
            <a:ext cx="3093720" cy="464058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6" name="TextBox 5">
            <a:extLst>
              <a:ext uri="{FF2B5EF4-FFF2-40B4-BE49-F238E27FC236}">
                <a16:creationId xmlns:a16="http://schemas.microsoft.com/office/drawing/2014/main" id="{BC5C3008-B229-4C48-8C30-6426042EF396}"/>
              </a:ext>
            </a:extLst>
          </p:cNvPr>
          <p:cNvSpPr txBox="1"/>
          <p:nvPr/>
        </p:nvSpPr>
        <p:spPr>
          <a:xfrm>
            <a:off x="4323425" y="2059619"/>
            <a:ext cx="7208668" cy="369332"/>
          </a:xfrm>
          <a:prstGeom prst="rect">
            <a:avLst/>
          </a:prstGeom>
          <a:noFill/>
        </p:spPr>
        <p:txBody>
          <a:bodyPr wrap="square">
            <a:spAutoFit/>
          </a:bodyPr>
          <a:lstStyle/>
          <a:p>
            <a:r>
              <a:rPr lang="en-US" dirty="0"/>
              <a:t> </a:t>
            </a:r>
            <a:r>
              <a:rPr lang="en-US" dirty="0">
                <a:latin typeface="Times New Roman" panose="02020603050405020304" pitchFamily="18" charset="0"/>
                <a:cs typeface="Times New Roman" panose="02020603050405020304" pitchFamily="18" charset="0"/>
              </a:rPr>
              <a:t> </a:t>
            </a:r>
          </a:p>
        </p:txBody>
      </p:sp>
      <p:sp>
        <p:nvSpPr>
          <p:cNvPr id="4" name="TextBox 3">
            <a:extLst>
              <a:ext uri="{FF2B5EF4-FFF2-40B4-BE49-F238E27FC236}">
                <a16:creationId xmlns:a16="http://schemas.microsoft.com/office/drawing/2014/main" id="{EEC0AB95-26B2-416F-8B66-A855D34C164E}"/>
              </a:ext>
            </a:extLst>
          </p:cNvPr>
          <p:cNvSpPr txBox="1"/>
          <p:nvPr/>
        </p:nvSpPr>
        <p:spPr>
          <a:xfrm>
            <a:off x="4128117" y="1935332"/>
            <a:ext cx="7519386" cy="4247317"/>
          </a:xfrm>
          <a:prstGeom prst="rect">
            <a:avLst/>
          </a:prstGeom>
          <a:noFill/>
        </p:spPr>
        <p:txBody>
          <a:bodyPr wrap="square" rtlCol="0">
            <a:spAutoFit/>
          </a:bodyPr>
          <a:lstStyle/>
          <a:p>
            <a:pPr marL="285750" indent="-285750">
              <a:buFont typeface="Wingdings" panose="05000000000000000000" pitchFamily="2" charset="2"/>
              <a:buChar char="ü"/>
            </a:pPr>
            <a:r>
              <a:rPr lang="en-US" sz="1800" dirty="0">
                <a:solidFill>
                  <a:srgbClr val="7030A0"/>
                </a:solidFill>
                <a:effectLst/>
                <a:latin typeface="Times New Roman" panose="02020603050405020304" pitchFamily="18" charset="0"/>
                <a:ea typeface="Times New Roman" panose="02020603050405020304" pitchFamily="18" charset="0"/>
              </a:rPr>
              <a:t>Treatment of genitourinary syndromes of menopause (including vulvovaginal atrophy) is a cornerstone of treatment of sexual disorders in older women</a:t>
            </a:r>
            <a:r>
              <a:rPr lang="en-US" dirty="0">
                <a:solidFill>
                  <a:srgbClr val="7030A0"/>
                </a:solidFill>
              </a:rPr>
              <a:t> </a:t>
            </a:r>
          </a:p>
          <a:p>
            <a:pPr marL="285750" indent="-285750">
              <a:buFont typeface="Wingdings" panose="05000000000000000000" pitchFamily="2" charset="2"/>
              <a:buChar char="ü"/>
            </a:pPr>
            <a:r>
              <a:rPr lang="en-US" sz="1800" dirty="0">
                <a:solidFill>
                  <a:srgbClr val="7030A0"/>
                </a:solidFill>
                <a:effectLst/>
                <a:latin typeface="Times New Roman" panose="02020603050405020304" pitchFamily="18" charset="0"/>
                <a:ea typeface="Times New Roman" panose="02020603050405020304" pitchFamily="18" charset="0"/>
              </a:rPr>
              <a:t>For patients with moderate to severe symptoms not adequately treated with lubricants and moisturizers, local (topical) estrogen therapy has the most data supporting safety and efficacy. </a:t>
            </a:r>
            <a:endParaRPr lang="en-US" dirty="0">
              <a:solidFill>
                <a:srgbClr val="7030A0"/>
              </a:solidFill>
            </a:endParaRPr>
          </a:p>
          <a:p>
            <a:pPr marL="285750" indent="-285750">
              <a:buFont typeface="Wingdings" panose="05000000000000000000" pitchFamily="2" charset="2"/>
              <a:buChar char="ü"/>
            </a:pPr>
            <a:r>
              <a:rPr lang="en-US" sz="1800" dirty="0">
                <a:solidFill>
                  <a:srgbClr val="7030A0"/>
                </a:solidFill>
                <a:effectLst/>
                <a:latin typeface="Times New Roman" panose="02020603050405020304" pitchFamily="18" charset="0"/>
                <a:ea typeface="Times New Roman" panose="02020603050405020304" pitchFamily="18" charset="0"/>
              </a:rPr>
              <a:t>Women with severe vulvovaginal atrophy and painful penetration may benefit from the use of topical lidocaine before intercourse</a:t>
            </a:r>
          </a:p>
          <a:p>
            <a:endParaRPr lang="en-US" sz="1800" dirty="0">
              <a:solidFill>
                <a:srgbClr val="7030A0"/>
              </a:solidFill>
              <a:effectLst/>
              <a:latin typeface="Times New Roman" panose="02020603050405020304" pitchFamily="18" charset="0"/>
              <a:ea typeface="Times New Roman" panose="02020603050405020304" pitchFamily="18" charset="0"/>
            </a:endParaRPr>
          </a:p>
          <a:p>
            <a:r>
              <a:rPr lang="en-US" dirty="0">
                <a:solidFill>
                  <a:srgbClr val="7030A0"/>
                </a:solidFill>
              </a:rPr>
              <a:t> </a:t>
            </a:r>
            <a:r>
              <a:rPr lang="en-US" sz="1800" b="1" i="1" dirty="0">
                <a:solidFill>
                  <a:srgbClr val="C00000"/>
                </a:solidFill>
                <a:effectLst/>
                <a:latin typeface="Times New Roman" panose="02020603050405020304" pitchFamily="18" charset="0"/>
                <a:ea typeface="Times New Roman" panose="02020603050405020304" pitchFamily="18" charset="0"/>
              </a:rPr>
              <a:t>Other than treatments for genitourinary atrophy of menopause, there are no Food and Drug Administration (FDA)‐approved treatments for sexual dysfunction in postmenopausal women. Specifically, testosterone is not FDA approved for treatment of low sexual desire. </a:t>
            </a:r>
            <a:r>
              <a:rPr lang="en-US" sz="1800" b="1" i="1" dirty="0" err="1">
                <a:solidFill>
                  <a:srgbClr val="C00000"/>
                </a:solidFill>
                <a:effectLst/>
                <a:latin typeface="Times New Roman" panose="02020603050405020304" pitchFamily="18" charset="0"/>
                <a:ea typeface="Times New Roman" panose="02020603050405020304" pitchFamily="18" charset="0"/>
              </a:rPr>
              <a:t>Flibanserin</a:t>
            </a:r>
            <a:r>
              <a:rPr lang="en-US" sz="1800" b="1" i="1" dirty="0">
                <a:solidFill>
                  <a:srgbClr val="C00000"/>
                </a:solidFill>
                <a:effectLst/>
                <a:latin typeface="Times New Roman" panose="02020603050405020304" pitchFamily="18" charset="0"/>
                <a:ea typeface="Times New Roman" panose="02020603050405020304" pitchFamily="18" charset="0"/>
              </a:rPr>
              <a:t> is approved only for treatment of low sexual desire in premenopausal women and is not recommended or available for postmenopausal women</a:t>
            </a:r>
            <a:endParaRPr lang="en-US" b="1" i="1" dirty="0">
              <a:solidFill>
                <a:srgbClr val="C00000"/>
              </a:solidFill>
            </a:endParaRPr>
          </a:p>
        </p:txBody>
      </p:sp>
      <p:sp>
        <p:nvSpPr>
          <p:cNvPr id="7" name="TextBox 6">
            <a:extLst>
              <a:ext uri="{FF2B5EF4-FFF2-40B4-BE49-F238E27FC236}">
                <a16:creationId xmlns:a16="http://schemas.microsoft.com/office/drawing/2014/main" id="{902D74DD-739C-45B0-9802-F22644D23E8C}"/>
              </a:ext>
            </a:extLst>
          </p:cNvPr>
          <p:cNvSpPr txBox="1"/>
          <p:nvPr/>
        </p:nvSpPr>
        <p:spPr>
          <a:xfrm>
            <a:off x="4323425" y="426128"/>
            <a:ext cx="5513033" cy="1569660"/>
          </a:xfrm>
          <a:prstGeom prst="rect">
            <a:avLst/>
          </a:prstGeom>
          <a:noFill/>
        </p:spPr>
        <p:txBody>
          <a:bodyPr wrap="square" rtlCol="0">
            <a:spAutoFit/>
          </a:bodyPr>
          <a:lstStyle/>
          <a:p>
            <a:r>
              <a:rPr lang="en-US" sz="2400" b="1" i="1" dirty="0">
                <a:solidFill>
                  <a:srgbClr val="7030A0"/>
                </a:solidFill>
                <a:latin typeface="Times New Roman" panose="02020603050405020304" pitchFamily="18" charset="0"/>
                <a:ea typeface="Times New Roman" panose="02020603050405020304" pitchFamily="18" charset="0"/>
                <a:cs typeface="Arial" panose="020B0604020202020204" pitchFamily="34" charset="0"/>
              </a:rPr>
              <a:t>Are There Medications that can Help Older Women Experiencing Difficulties With Sex?</a:t>
            </a:r>
            <a:br>
              <a:rPr lang="en-US" sz="2400" b="1" i="1" dirty="0">
                <a:solidFill>
                  <a:srgbClr val="7030A0"/>
                </a:solidFill>
                <a:latin typeface="Calibri" panose="020F0502020204030204" pitchFamily="34" charset="0"/>
                <a:ea typeface="Calibri" panose="020F0502020204030204" pitchFamily="34" charset="0"/>
                <a:cs typeface="Arial" panose="020B0604020202020204" pitchFamily="34" charset="0"/>
              </a:rPr>
            </a:br>
            <a:endParaRPr lang="en-US" sz="2400" b="1" i="1" dirty="0">
              <a:solidFill>
                <a:srgbClr val="7030A0"/>
              </a:solidFill>
            </a:endParaRPr>
          </a:p>
        </p:txBody>
      </p:sp>
    </p:spTree>
    <p:extLst>
      <p:ext uri="{BB962C8B-B14F-4D97-AF65-F5344CB8AC3E}">
        <p14:creationId xmlns:p14="http://schemas.microsoft.com/office/powerpoint/2010/main" val="88841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43D90ADD-19A0-44A5-A7E9-A0357EC0BA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874" y="222336"/>
            <a:ext cx="2141951" cy="2505206"/>
          </a:xfrm>
          <a:prstGeom prst="rect">
            <a:avLst/>
          </a:prstGeom>
        </p:spPr>
      </p:pic>
      <p:pic>
        <p:nvPicPr>
          <p:cNvPr id="25" name="Picture 24">
            <a:extLst>
              <a:ext uri="{FF2B5EF4-FFF2-40B4-BE49-F238E27FC236}">
                <a16:creationId xmlns:a16="http://schemas.microsoft.com/office/drawing/2014/main" id="{DFEF73D0-91FD-4BFF-A1A1-14EA62A093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3056" y="222336"/>
            <a:ext cx="2141950" cy="2505206"/>
          </a:xfrm>
          <a:prstGeom prst="rect">
            <a:avLst/>
          </a:prstGeom>
        </p:spPr>
      </p:pic>
      <p:pic>
        <p:nvPicPr>
          <p:cNvPr id="27" name="Picture 26">
            <a:extLst>
              <a:ext uri="{FF2B5EF4-FFF2-40B4-BE49-F238E27FC236}">
                <a16:creationId xmlns:a16="http://schemas.microsoft.com/office/drawing/2014/main" id="{9ED0CD14-A51F-4337-87E2-25C602FF21C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9874" y="4208746"/>
            <a:ext cx="2141950" cy="2505206"/>
          </a:xfrm>
          <a:prstGeom prst="rect">
            <a:avLst/>
          </a:prstGeom>
        </p:spPr>
      </p:pic>
      <p:pic>
        <p:nvPicPr>
          <p:cNvPr id="29" name="Picture 28">
            <a:extLst>
              <a:ext uri="{FF2B5EF4-FFF2-40B4-BE49-F238E27FC236}">
                <a16:creationId xmlns:a16="http://schemas.microsoft.com/office/drawing/2014/main" id="{9C7D1EC7-75E1-4F7B-9181-40B1600CD71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73056" y="4208746"/>
            <a:ext cx="2141950" cy="2505206"/>
          </a:xfrm>
          <a:prstGeom prst="rect">
            <a:avLst/>
          </a:prstGeom>
        </p:spPr>
      </p:pic>
      <p:pic>
        <p:nvPicPr>
          <p:cNvPr id="31" name="Picture 30">
            <a:extLst>
              <a:ext uri="{FF2B5EF4-FFF2-40B4-BE49-F238E27FC236}">
                <a16:creationId xmlns:a16="http://schemas.microsoft.com/office/drawing/2014/main" id="{2D30179A-1346-4567-8C8B-C840477CFA0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24790" y="144049"/>
            <a:ext cx="2141950" cy="2505206"/>
          </a:xfrm>
          <a:prstGeom prst="rect">
            <a:avLst/>
          </a:prstGeom>
        </p:spPr>
      </p:pic>
      <p:pic>
        <p:nvPicPr>
          <p:cNvPr id="33" name="Picture 32">
            <a:extLst>
              <a:ext uri="{FF2B5EF4-FFF2-40B4-BE49-F238E27FC236}">
                <a16:creationId xmlns:a16="http://schemas.microsoft.com/office/drawing/2014/main" id="{BF48AAC8-934C-42BE-BDEE-1B2F8733CA0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91608" y="4208746"/>
            <a:ext cx="2141950" cy="2505206"/>
          </a:xfrm>
          <a:prstGeom prst="rect">
            <a:avLst/>
          </a:prstGeom>
        </p:spPr>
      </p:pic>
      <p:pic>
        <p:nvPicPr>
          <p:cNvPr id="37" name="Picture 36">
            <a:extLst>
              <a:ext uri="{FF2B5EF4-FFF2-40B4-BE49-F238E27FC236}">
                <a16:creationId xmlns:a16="http://schemas.microsoft.com/office/drawing/2014/main" id="{07E729C4-7B7C-4F59-B973-0495A8449D6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976995" y="137786"/>
            <a:ext cx="2141950" cy="2505206"/>
          </a:xfrm>
          <a:prstGeom prst="rect">
            <a:avLst/>
          </a:prstGeom>
        </p:spPr>
      </p:pic>
      <p:pic>
        <p:nvPicPr>
          <p:cNvPr id="39" name="Picture 38">
            <a:extLst>
              <a:ext uri="{FF2B5EF4-FFF2-40B4-BE49-F238E27FC236}">
                <a16:creationId xmlns:a16="http://schemas.microsoft.com/office/drawing/2014/main" id="{CB3CDD7B-199A-4607-9868-05C3139CF68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924790" y="4208746"/>
            <a:ext cx="2141950" cy="2505206"/>
          </a:xfrm>
          <a:prstGeom prst="rect">
            <a:avLst/>
          </a:prstGeom>
        </p:spPr>
      </p:pic>
      <p:pic>
        <p:nvPicPr>
          <p:cNvPr id="41" name="Picture 40">
            <a:extLst>
              <a:ext uri="{FF2B5EF4-FFF2-40B4-BE49-F238E27FC236}">
                <a16:creationId xmlns:a16="http://schemas.microsoft.com/office/drawing/2014/main" id="{EB1F9391-681F-421F-A67D-9F1C731DADE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347444" y="1652035"/>
            <a:ext cx="3705863" cy="3553930"/>
          </a:xfrm>
          <a:prstGeom prst="ellipse">
            <a:avLst/>
          </a:prstGeom>
          <a:ln>
            <a:noFill/>
          </a:ln>
          <a:effectLst>
            <a:softEdge rad="112500"/>
          </a:effectLst>
        </p:spPr>
      </p:pic>
    </p:spTree>
    <p:extLst>
      <p:ext uri="{BB962C8B-B14F-4D97-AF65-F5344CB8AC3E}">
        <p14:creationId xmlns:p14="http://schemas.microsoft.com/office/powerpoint/2010/main" val="54935929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7FA7A00-7670-4E6A-90BA-7B13668DB36C}"/>
              </a:ext>
            </a:extLst>
          </p:cNvPr>
          <p:cNvPicPr>
            <a:picLocks noChangeAspect="1"/>
          </p:cNvPicPr>
          <p:nvPr/>
        </p:nvPicPr>
        <p:blipFill>
          <a:blip r:embed="rId2">
            <a:extLst>
              <a:ext uri="{BEBA8EAE-BF5A-486C-A8C5-ECC9F3942E4B}">
                <a14:imgProps xmlns:a14="http://schemas.microsoft.com/office/drawing/2010/main">
                  <a14:imgLayer r:embed="rId3">
                    <a14:imgEffect>
                      <a14:artisticCement/>
                    </a14:imgEffect>
                  </a14:imgLayer>
                </a14:imgProps>
              </a:ext>
              <a:ext uri="{28A0092B-C50C-407E-A947-70E740481C1C}">
                <a14:useLocalDpi xmlns:a14="http://schemas.microsoft.com/office/drawing/2010/main" val="0"/>
              </a:ext>
            </a:extLst>
          </a:blip>
          <a:stretch>
            <a:fillRect/>
          </a:stretch>
        </p:blipFill>
        <p:spPr>
          <a:xfrm>
            <a:off x="381000" y="274320"/>
            <a:ext cx="2971800" cy="44577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2588675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2C6173F-21D4-4748-909B-B809072830E5}"/>
              </a:ext>
            </a:extLst>
          </p:cNvPr>
          <p:cNvPicPr>
            <a:picLocks noChangeAspect="1"/>
          </p:cNvPicPr>
          <p:nvPr/>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365760" y="259080"/>
            <a:ext cx="3093720" cy="464058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 name="TextBox 1">
            <a:extLst>
              <a:ext uri="{FF2B5EF4-FFF2-40B4-BE49-F238E27FC236}">
                <a16:creationId xmlns:a16="http://schemas.microsoft.com/office/drawing/2014/main" id="{A076A6C9-DB07-4557-87E1-DE9B5613CB8B}"/>
              </a:ext>
            </a:extLst>
          </p:cNvPr>
          <p:cNvSpPr txBox="1"/>
          <p:nvPr/>
        </p:nvSpPr>
        <p:spPr>
          <a:xfrm>
            <a:off x="4367814" y="1713391"/>
            <a:ext cx="6427433" cy="2653803"/>
          </a:xfrm>
          <a:prstGeom prst="rect">
            <a:avLst/>
          </a:prstGeom>
          <a:noFill/>
        </p:spPr>
        <p:txBody>
          <a:bodyPr wrap="square" rtlCol="0">
            <a:spAutoFit/>
          </a:bodyPr>
          <a:lstStyle/>
          <a:p>
            <a:pPr marL="0" marR="0">
              <a:lnSpc>
                <a:spcPct val="107000"/>
              </a:lnSpc>
              <a:spcBef>
                <a:spcPts val="0"/>
              </a:spcBef>
              <a:spcAft>
                <a:spcPts val="800"/>
              </a:spcAft>
            </a:pPr>
            <a:r>
              <a:rPr lang="en-US" sz="1800" b="1" i="1" dirty="0">
                <a:solidFill>
                  <a:srgbClr val="0070C0"/>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Plateau</a:t>
            </a:r>
            <a:r>
              <a:rPr lang="en-US" sz="18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refers to the sensation of impending euphoric sexual release or orgasm.</a:t>
            </a:r>
            <a:endParaRPr lang="en-US" sz="1800" dirty="0">
              <a:solidFill>
                <a:srgbClr val="0070C0"/>
              </a:solidFill>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800" b="1" i="1" dirty="0">
                <a:solidFill>
                  <a:srgbClr val="0070C0"/>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Orgasm</a:t>
            </a:r>
            <a:r>
              <a:rPr lang="en-US" sz="18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is the physical and emotional peak of sexual satisfaction, manifested by ejaculation in men and rhythmic contractions of the genital musculature in women. </a:t>
            </a:r>
            <a:endParaRPr lang="en-US" sz="1800" dirty="0">
              <a:solidFill>
                <a:srgbClr val="0070C0"/>
              </a:solidFill>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800" b="1" i="1" dirty="0">
                <a:solidFill>
                  <a:srgbClr val="0070C0"/>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Resolution</a:t>
            </a:r>
            <a:r>
              <a:rPr lang="en-US" sz="18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involves a psychological and physical state of relaxation following orgasm in which genital tissues are generally refractory of further arousal and orgasm.</a:t>
            </a:r>
            <a:endParaRPr lang="en-US" sz="1800" dirty="0">
              <a:solidFill>
                <a:srgbClr val="0070C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3" name="TextBox 2">
            <a:extLst>
              <a:ext uri="{FF2B5EF4-FFF2-40B4-BE49-F238E27FC236}">
                <a16:creationId xmlns:a16="http://schemas.microsoft.com/office/drawing/2014/main" id="{82CE640F-1988-4762-9F40-8CA75B3C833A}"/>
              </a:ext>
            </a:extLst>
          </p:cNvPr>
          <p:cNvSpPr txBox="1"/>
          <p:nvPr/>
        </p:nvSpPr>
        <p:spPr>
          <a:xfrm>
            <a:off x="4651898" y="967666"/>
            <a:ext cx="3195961" cy="523220"/>
          </a:xfrm>
          <a:prstGeom prst="rect">
            <a:avLst/>
          </a:prstGeom>
          <a:noFill/>
        </p:spPr>
        <p:txBody>
          <a:bodyPr wrap="square" rtlCol="0">
            <a:spAutoFit/>
          </a:bodyPr>
          <a:lstStyle/>
          <a:p>
            <a:r>
              <a:rPr lang="en-US" sz="2800" dirty="0">
                <a:solidFill>
                  <a:schemeClr val="accent5">
                    <a:lumMod val="75000"/>
                  </a:schemeClr>
                </a:solidFill>
              </a:rPr>
              <a:t>……..</a:t>
            </a:r>
          </a:p>
        </p:txBody>
      </p:sp>
    </p:spTree>
    <p:extLst>
      <p:ext uri="{BB962C8B-B14F-4D97-AF65-F5344CB8AC3E}">
        <p14:creationId xmlns:p14="http://schemas.microsoft.com/office/powerpoint/2010/main" val="38264615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C1749AA-BF89-455F-AF32-97E6ED3466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3256" y="263046"/>
            <a:ext cx="2830882" cy="424632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 name="TextBox 1">
            <a:extLst>
              <a:ext uri="{FF2B5EF4-FFF2-40B4-BE49-F238E27FC236}">
                <a16:creationId xmlns:a16="http://schemas.microsoft.com/office/drawing/2014/main" id="{8F91BD70-886F-4E02-8637-AB5EE6F8F015}"/>
              </a:ext>
            </a:extLst>
          </p:cNvPr>
          <p:cNvSpPr txBox="1"/>
          <p:nvPr/>
        </p:nvSpPr>
        <p:spPr>
          <a:xfrm>
            <a:off x="3879543" y="452761"/>
            <a:ext cx="6010182" cy="461665"/>
          </a:xfrm>
          <a:prstGeom prst="rect">
            <a:avLst/>
          </a:prstGeom>
          <a:noFill/>
        </p:spPr>
        <p:txBody>
          <a:bodyPr wrap="square" rtlCol="0">
            <a:spAutoFit/>
          </a:bodyPr>
          <a:lstStyle/>
          <a:p>
            <a:r>
              <a:rPr lang="en-US" sz="2400" b="1" i="1" dirty="0">
                <a:solidFill>
                  <a:srgbClr val="00B05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Arial" panose="020B0604020202020204" pitchFamily="34" charset="0"/>
              </a:rPr>
              <a:t>What Does Sex Mean to Older Women?</a:t>
            </a:r>
            <a:endParaRPr lang="en-US" sz="2400" dirty="0">
              <a:solidFill>
                <a:srgbClr val="00B050"/>
              </a:solidFill>
            </a:endParaRPr>
          </a:p>
        </p:txBody>
      </p:sp>
      <p:sp>
        <p:nvSpPr>
          <p:cNvPr id="4" name="TextBox 3">
            <a:extLst>
              <a:ext uri="{FF2B5EF4-FFF2-40B4-BE49-F238E27FC236}">
                <a16:creationId xmlns:a16="http://schemas.microsoft.com/office/drawing/2014/main" id="{DD4427ED-373A-4CE7-8CF7-577269882D69}"/>
              </a:ext>
            </a:extLst>
          </p:cNvPr>
          <p:cNvSpPr txBox="1"/>
          <p:nvPr/>
        </p:nvSpPr>
        <p:spPr>
          <a:xfrm>
            <a:off x="3879543" y="1553592"/>
            <a:ext cx="6640495" cy="3416320"/>
          </a:xfrm>
          <a:prstGeom prst="rect">
            <a:avLst/>
          </a:prstGeom>
          <a:noFill/>
        </p:spPr>
        <p:txBody>
          <a:bodyPr wrap="square" rtlCol="0">
            <a:spAutoFit/>
          </a:bodyPr>
          <a:lstStyle/>
          <a:p>
            <a:r>
              <a:rPr lang="en-US" sz="1800" dirty="0">
                <a:solidFill>
                  <a:srgbClr val="7030A0"/>
                </a:solidFill>
                <a:effectLst/>
                <a:latin typeface="Arial" panose="020B0604020202020204" pitchFamily="34" charset="0"/>
                <a:ea typeface="Times New Roman" panose="02020603050405020304" pitchFamily="18" charset="0"/>
                <a:cs typeface="Arial" panose="020B0604020202020204" pitchFamily="34" charset="0"/>
              </a:rPr>
              <a:t>In the traditional “Masters and Johnson” view of the sexual response, sexual experiences begin with sexual desire, which leads to sexual arousal, followed by plateau and orgasm. Studies show that for many women, particularly older women, this “linear” view of sexuality does not apply. Instead, emotional intimacy makes women receptive to sexual experiences and is the desired outcome. Sexual desire is equated with sexual arousal, which occurs after, not before, sex is initiated. Population‐based research supports this view. In studies of middle‐aged and older women, nearly half report no or little desire before sex is initiated, but fewer than 15% report discontent with their sexual experiences.</a:t>
            </a:r>
            <a:endParaRPr lang="en-US" sz="1800" dirty="0">
              <a:solidFill>
                <a:srgbClr val="7030A0"/>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3726883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B066E1C-CBB4-4930-8765-E5854D93503F}"/>
              </a:ext>
            </a:extLst>
          </p:cNvPr>
          <p:cNvPicPr>
            <a:picLocks noChangeAspect="1"/>
          </p:cNvPicPr>
          <p:nvPr/>
        </p:nvPicPr>
        <p:blipFill>
          <a:blip r:embed="rId2">
            <a:extLst>
              <a:ext uri="{BEBA8EAE-BF5A-486C-A8C5-ECC9F3942E4B}">
                <a14:imgProps xmlns:a14="http://schemas.microsoft.com/office/drawing/2010/main">
                  <a14:imgLayer r:embed="rId3">
                    <a14:imgEffect>
                      <a14:artisticPlasticWrap/>
                    </a14:imgEffect>
                  </a14:imgLayer>
                </a14:imgProps>
              </a:ext>
              <a:ext uri="{28A0092B-C50C-407E-A947-70E740481C1C}">
                <a14:useLocalDpi xmlns:a14="http://schemas.microsoft.com/office/drawing/2010/main" val="0"/>
              </a:ext>
            </a:extLst>
          </a:blip>
          <a:stretch>
            <a:fillRect/>
          </a:stretch>
        </p:blipFill>
        <p:spPr>
          <a:xfrm>
            <a:off x="365760" y="259080"/>
            <a:ext cx="2941320" cy="441198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 name="TextBox 1">
            <a:extLst>
              <a:ext uri="{FF2B5EF4-FFF2-40B4-BE49-F238E27FC236}">
                <a16:creationId xmlns:a16="http://schemas.microsoft.com/office/drawing/2014/main" id="{AFDF3762-33B2-4D79-BEA4-1221B17DB043}"/>
              </a:ext>
            </a:extLst>
          </p:cNvPr>
          <p:cNvSpPr txBox="1"/>
          <p:nvPr/>
        </p:nvSpPr>
        <p:spPr>
          <a:xfrm>
            <a:off x="3764132" y="1633491"/>
            <a:ext cx="6906827" cy="1754326"/>
          </a:xfrm>
          <a:prstGeom prst="rect">
            <a:avLst/>
          </a:prstGeom>
          <a:noFill/>
        </p:spPr>
        <p:txBody>
          <a:bodyPr wrap="square" rtlCol="0">
            <a:spAutoFit/>
          </a:bodyPr>
          <a:lstStyle/>
          <a:p>
            <a:r>
              <a:rPr lang="en-US" sz="1800" dirty="0">
                <a:solidFill>
                  <a:srgbClr val="FF0000"/>
                </a:solidFill>
                <a:effectLst/>
                <a:ea typeface="Times New Roman" panose="02020603050405020304" pitchFamily="18" charset="0"/>
                <a:cs typeface="Arial" panose="020B0604020202020204" pitchFamily="34" charset="0"/>
              </a:rPr>
              <a:t>FZ is a 75‐year‐old woman married to TZ, who is also your patient. She reports that, since his treatment for prostate cancer, he avoids all physical contact. This is distressing to her because she considers physical intimacy an important part of their relationship. Since they stopped having sexual intercourse, she feels their emotional intimacy has suffered. She asks your advice.</a:t>
            </a:r>
            <a:endParaRPr lang="en-US" sz="1800" dirty="0">
              <a:solidFill>
                <a:srgbClr val="FF0000"/>
              </a:solidFill>
              <a:effectLst/>
              <a:ea typeface="Calibri" panose="020F0502020204030204" pitchFamily="34" charset="0"/>
              <a:cs typeface="Arial" panose="020B0604020202020204" pitchFamily="34" charset="0"/>
            </a:endParaRPr>
          </a:p>
        </p:txBody>
      </p:sp>
      <p:sp>
        <p:nvSpPr>
          <p:cNvPr id="3" name="TextBox 2">
            <a:extLst>
              <a:ext uri="{FF2B5EF4-FFF2-40B4-BE49-F238E27FC236}">
                <a16:creationId xmlns:a16="http://schemas.microsoft.com/office/drawing/2014/main" id="{6965F7F7-A5EA-4BCB-8B92-72F96A6524BC}"/>
              </a:ext>
            </a:extLst>
          </p:cNvPr>
          <p:cNvSpPr txBox="1"/>
          <p:nvPr/>
        </p:nvSpPr>
        <p:spPr>
          <a:xfrm>
            <a:off x="4492101" y="630315"/>
            <a:ext cx="3604334" cy="523220"/>
          </a:xfrm>
          <a:prstGeom prst="rect">
            <a:avLst/>
          </a:prstGeom>
          <a:noFill/>
        </p:spPr>
        <p:txBody>
          <a:bodyPr wrap="square" rtlCol="0">
            <a:spAutoFit/>
          </a:bodyPr>
          <a:lstStyle/>
          <a:p>
            <a:r>
              <a:rPr lang="en-US" sz="2800" b="1" i="1" dirty="0">
                <a:effectLst>
                  <a:outerShdw blurRad="38100" dist="38100" dir="2700000" algn="tl">
                    <a:srgbClr val="000000">
                      <a:alpha val="43137"/>
                    </a:srgbClr>
                  </a:outerShdw>
                </a:effectLst>
              </a:rPr>
              <a:t>Case 1:</a:t>
            </a:r>
            <a:endParaRPr lang="en-US" sz="2800" dirty="0"/>
          </a:p>
        </p:txBody>
      </p:sp>
    </p:spTree>
    <p:extLst>
      <p:ext uri="{BB962C8B-B14F-4D97-AF65-F5344CB8AC3E}">
        <p14:creationId xmlns:p14="http://schemas.microsoft.com/office/powerpoint/2010/main" val="2828062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B066E1C-CBB4-4930-8765-E5854D93503F}"/>
              </a:ext>
            </a:extLst>
          </p:cNvPr>
          <p:cNvPicPr>
            <a:picLocks noChangeAspect="1"/>
          </p:cNvPicPr>
          <p:nvPr/>
        </p:nvPicPr>
        <p:blipFill>
          <a:blip r:embed="rId2">
            <a:extLst>
              <a:ext uri="{BEBA8EAE-BF5A-486C-A8C5-ECC9F3942E4B}">
                <a14:imgProps xmlns:a14="http://schemas.microsoft.com/office/drawing/2010/main">
                  <a14:imgLayer r:embed="rId3">
                    <a14:imgEffect>
                      <a14:artisticPlasticWrap/>
                    </a14:imgEffect>
                  </a14:imgLayer>
                </a14:imgProps>
              </a:ext>
              <a:ext uri="{28A0092B-C50C-407E-A947-70E740481C1C}">
                <a14:useLocalDpi xmlns:a14="http://schemas.microsoft.com/office/drawing/2010/main" val="0"/>
              </a:ext>
            </a:extLst>
          </a:blip>
          <a:stretch>
            <a:fillRect/>
          </a:stretch>
        </p:blipFill>
        <p:spPr>
          <a:xfrm>
            <a:off x="365760" y="259080"/>
            <a:ext cx="2941320" cy="441198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 name="TextBox 1">
            <a:extLst>
              <a:ext uri="{FF2B5EF4-FFF2-40B4-BE49-F238E27FC236}">
                <a16:creationId xmlns:a16="http://schemas.microsoft.com/office/drawing/2014/main" id="{487AFA93-05C6-4432-9059-77116C33C78D}"/>
              </a:ext>
            </a:extLst>
          </p:cNvPr>
          <p:cNvSpPr txBox="1"/>
          <p:nvPr/>
        </p:nvSpPr>
        <p:spPr>
          <a:xfrm>
            <a:off x="4163628" y="1443841"/>
            <a:ext cx="7048870" cy="4524315"/>
          </a:xfrm>
          <a:prstGeom prst="rect">
            <a:avLst/>
          </a:prstGeom>
          <a:noFill/>
        </p:spPr>
        <p:txBody>
          <a:bodyPr wrap="square" rtlCol="0">
            <a:spAutoFit/>
          </a:bodyPr>
          <a:lstStyle/>
          <a:p>
            <a:pPr marL="285750" indent="-285750">
              <a:buFont typeface="Wingdings" panose="05000000000000000000" pitchFamily="2" charset="2"/>
              <a:buChar char="Ø"/>
            </a:pPr>
            <a:r>
              <a:rPr lang="en-US" sz="1800" dirty="0">
                <a:solidFill>
                  <a:srgbClr val="FF0000"/>
                </a:solidFill>
                <a:effectLst/>
                <a:ea typeface="Times New Roman" panose="02020603050405020304" pitchFamily="18" charset="0"/>
                <a:cs typeface="Arial" panose="020B0604020202020204" pitchFamily="34" charset="0"/>
              </a:rPr>
              <a:t>For the case of FZ and her husband, open communication regarding expectations and desires for intimacy and sex is needed. </a:t>
            </a:r>
          </a:p>
          <a:p>
            <a:pPr marL="285750" indent="-285750">
              <a:buFont typeface="Wingdings" panose="05000000000000000000" pitchFamily="2" charset="2"/>
              <a:buChar char="Ø"/>
            </a:pPr>
            <a:endParaRPr lang="en-US" sz="1800" dirty="0">
              <a:solidFill>
                <a:srgbClr val="FF0000"/>
              </a:solidFill>
              <a:effectLst/>
              <a:ea typeface="Times New Roman" panose="02020603050405020304" pitchFamily="18" charset="0"/>
              <a:cs typeface="Arial" panose="020B0604020202020204" pitchFamily="34" charset="0"/>
            </a:endParaRPr>
          </a:p>
          <a:p>
            <a:pPr marL="285750" indent="-285750">
              <a:buFont typeface="Wingdings" panose="05000000000000000000" pitchFamily="2" charset="2"/>
              <a:buChar char="Ø"/>
            </a:pPr>
            <a:r>
              <a:rPr lang="en-US" sz="1800" dirty="0">
                <a:solidFill>
                  <a:srgbClr val="FF0000"/>
                </a:solidFill>
                <a:effectLst/>
                <a:ea typeface="Times New Roman" panose="02020603050405020304" pitchFamily="18" charset="0"/>
                <a:cs typeface="Arial" panose="020B0604020202020204" pitchFamily="34" charset="0"/>
              </a:rPr>
              <a:t>FZ's husband may believe sexual contact should end with intercourse and orgasm, whereas FZ may be quite satisfied with hugging, kissing, and touching. Because treatments for prostate cancer cause transient and prolonged impotence and incontinence, her husband may be avoiding all contact, knowing that he cannot finish what he starts. Moreover, without adequate medical advice, he may have attempted sexual activity too soon with unrealistic expectations, had an unsatisfactory experience, and increased his performance anxiety.</a:t>
            </a:r>
          </a:p>
          <a:p>
            <a:pPr marL="285750" indent="-285750">
              <a:buFont typeface="Wingdings" panose="05000000000000000000" pitchFamily="2" charset="2"/>
              <a:buChar char="Ø"/>
            </a:pPr>
            <a:endParaRPr lang="en-US" sz="1800" dirty="0">
              <a:solidFill>
                <a:srgbClr val="FF0000"/>
              </a:solidFill>
              <a:effectLst/>
              <a:ea typeface="Times New Roman" panose="02020603050405020304" pitchFamily="18" charset="0"/>
              <a:cs typeface="Arial" panose="020B0604020202020204" pitchFamily="34" charset="0"/>
            </a:endParaRPr>
          </a:p>
          <a:p>
            <a:pPr marL="285750" indent="-285750">
              <a:buFont typeface="Wingdings" panose="05000000000000000000" pitchFamily="2" charset="2"/>
              <a:buChar char="Ø"/>
            </a:pPr>
            <a:r>
              <a:rPr lang="en-US" sz="1800" dirty="0">
                <a:solidFill>
                  <a:srgbClr val="FF0000"/>
                </a:solidFill>
                <a:effectLst/>
                <a:ea typeface="Times New Roman" panose="02020603050405020304" pitchFamily="18" charset="0"/>
                <a:cs typeface="Arial" panose="020B0604020202020204" pitchFamily="34" charset="0"/>
              </a:rPr>
              <a:t> </a:t>
            </a:r>
            <a:r>
              <a:rPr lang="en-US" sz="1800" dirty="0">
                <a:solidFill>
                  <a:srgbClr val="00B050"/>
                </a:solidFill>
                <a:effectLst/>
                <a:ea typeface="Times New Roman" panose="02020603050405020304" pitchFamily="18" charset="0"/>
                <a:cs typeface="Arial" panose="020B0604020202020204" pitchFamily="34" charset="0"/>
              </a:rPr>
              <a:t>Healthcare providers can offer information related to illness recovery and permission to view sexuality as a range of experiences encouraging focus on current abilities, instead of inabilities, as a means to allow continued physical and emotional intimacy.</a:t>
            </a:r>
            <a:endParaRPr lang="en-US" sz="1800" dirty="0">
              <a:solidFill>
                <a:srgbClr val="00B050"/>
              </a:solidFill>
              <a:effectLst/>
              <a:ea typeface="Calibri" panose="020F0502020204030204" pitchFamily="34" charset="0"/>
              <a:cs typeface="Arial" panose="020B0604020202020204" pitchFamily="34" charset="0"/>
            </a:endParaRPr>
          </a:p>
        </p:txBody>
      </p:sp>
      <p:sp>
        <p:nvSpPr>
          <p:cNvPr id="3" name="TextBox 2">
            <a:extLst>
              <a:ext uri="{FF2B5EF4-FFF2-40B4-BE49-F238E27FC236}">
                <a16:creationId xmlns:a16="http://schemas.microsoft.com/office/drawing/2014/main" id="{3DAD55D1-BCE3-4371-8FF1-EC4516E49DF8}"/>
              </a:ext>
            </a:extLst>
          </p:cNvPr>
          <p:cNvSpPr txBox="1"/>
          <p:nvPr/>
        </p:nvSpPr>
        <p:spPr>
          <a:xfrm>
            <a:off x="4687410" y="488272"/>
            <a:ext cx="3249227" cy="523220"/>
          </a:xfrm>
          <a:prstGeom prst="rect">
            <a:avLst/>
          </a:prstGeom>
          <a:noFill/>
        </p:spPr>
        <p:txBody>
          <a:bodyPr wrap="square" rtlCol="0">
            <a:spAutoFit/>
          </a:bodyPr>
          <a:lstStyle/>
          <a:p>
            <a:r>
              <a:rPr lang="en-US" sz="2800" b="1"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Approuch</a:t>
            </a:r>
            <a:r>
              <a:rPr lang="en-US" sz="28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to case1:</a:t>
            </a:r>
          </a:p>
        </p:txBody>
      </p:sp>
    </p:spTree>
    <p:extLst>
      <p:ext uri="{BB962C8B-B14F-4D97-AF65-F5344CB8AC3E}">
        <p14:creationId xmlns:p14="http://schemas.microsoft.com/office/powerpoint/2010/main" val="21093375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C1749AA-BF89-455F-AF32-97E6ED3466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3256" y="263046"/>
            <a:ext cx="2830882" cy="424632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5" name="TextBox 4">
            <a:extLst>
              <a:ext uri="{FF2B5EF4-FFF2-40B4-BE49-F238E27FC236}">
                <a16:creationId xmlns:a16="http://schemas.microsoft.com/office/drawing/2014/main" id="{DB86725A-D7F1-4C68-BD4C-38BEAECBFEDB}"/>
              </a:ext>
            </a:extLst>
          </p:cNvPr>
          <p:cNvSpPr txBox="1"/>
          <p:nvPr/>
        </p:nvSpPr>
        <p:spPr>
          <a:xfrm>
            <a:off x="4139946" y="955990"/>
            <a:ext cx="6140196" cy="461665"/>
          </a:xfrm>
          <a:prstGeom prst="rect">
            <a:avLst/>
          </a:prstGeom>
          <a:noFill/>
        </p:spPr>
        <p:txBody>
          <a:bodyPr wrap="square">
            <a:spAutoFit/>
          </a:bodyPr>
          <a:lstStyle/>
          <a:p>
            <a:r>
              <a:rPr lang="en-US" sz="24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Age-related changes in sexual function</a:t>
            </a:r>
            <a:r>
              <a:rPr lang="en-US"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en-US" dirty="0">
              <a:effectLst>
                <a:outerShdw blurRad="38100" dist="38100" dir="2700000" algn="tl">
                  <a:srgbClr val="000000">
                    <a:alpha val="43137"/>
                  </a:srgbClr>
                </a:outerShdw>
              </a:effectLst>
            </a:endParaRPr>
          </a:p>
        </p:txBody>
      </p:sp>
      <p:sp>
        <p:nvSpPr>
          <p:cNvPr id="6" name="TextBox 5">
            <a:extLst>
              <a:ext uri="{FF2B5EF4-FFF2-40B4-BE49-F238E27FC236}">
                <a16:creationId xmlns:a16="http://schemas.microsoft.com/office/drawing/2014/main" id="{64C19680-55DF-46A2-96E4-6DA741756F92}"/>
              </a:ext>
            </a:extLst>
          </p:cNvPr>
          <p:cNvSpPr txBox="1"/>
          <p:nvPr/>
        </p:nvSpPr>
        <p:spPr>
          <a:xfrm>
            <a:off x="4206240" y="1901952"/>
            <a:ext cx="6565392" cy="2585323"/>
          </a:xfrm>
          <a:prstGeom prst="rect">
            <a:avLst/>
          </a:prstGeom>
          <a:noFill/>
        </p:spPr>
        <p:txBody>
          <a:bodyPr wrap="square" rtlCol="0">
            <a:spAutoFit/>
          </a:bodyPr>
          <a:lstStyle/>
          <a:p>
            <a:pPr marL="0" indent="0">
              <a:buNone/>
            </a:pPr>
            <a:r>
              <a:rPr lang="en-US" dirty="0">
                <a:solidFill>
                  <a:srgbClr val="0070C0"/>
                </a:solidFill>
              </a:rPr>
              <a:t> </a:t>
            </a:r>
            <a:r>
              <a:rPr lang="en-US" b="1" i="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For women</a:t>
            </a:r>
            <a:r>
              <a:rPr lang="en-US" i="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dirty="0">
                <a:solidFill>
                  <a:srgbClr val="0070C0"/>
                </a:solidFill>
                <a:latin typeface="Arial" panose="020B0604020202020204" pitchFamily="34" charset="0"/>
                <a:cs typeface="Arial" panose="020B0604020202020204" pitchFamily="34" charset="0"/>
              </a:rPr>
              <a:t>the experience of sexuality in late life is fundamentally shaped by the physiological and psychological changes that occur with menopause. Menopause is associated with physiologic changes including : </a:t>
            </a:r>
          </a:p>
          <a:p>
            <a:pPr>
              <a:buFont typeface="Wingdings" panose="05000000000000000000" pitchFamily="2" charset="2"/>
              <a:buChar char="ü"/>
            </a:pPr>
            <a:r>
              <a:rPr lang="en-US" dirty="0">
                <a:solidFill>
                  <a:srgbClr val="0070C0"/>
                </a:solidFill>
                <a:latin typeface="Arial" panose="020B0604020202020204" pitchFamily="34" charset="0"/>
                <a:cs typeface="Arial" panose="020B0604020202020204" pitchFamily="34" charset="0"/>
              </a:rPr>
              <a:t>   Atrophy of urogenital tissue leading to decreased uterine and vaginal size </a:t>
            </a:r>
          </a:p>
          <a:p>
            <a:pPr>
              <a:buFont typeface="Wingdings" panose="05000000000000000000" pitchFamily="2" charset="2"/>
              <a:buChar char="ü"/>
            </a:pPr>
            <a:r>
              <a:rPr lang="en-US" dirty="0">
                <a:solidFill>
                  <a:srgbClr val="0070C0"/>
                </a:solidFill>
                <a:latin typeface="Arial" panose="020B0604020202020204" pitchFamily="34" charset="0"/>
                <a:cs typeface="Arial" panose="020B0604020202020204" pitchFamily="34" charset="0"/>
              </a:rPr>
              <a:t>   Decreases in vaginal lubrication and </a:t>
            </a:r>
            <a:r>
              <a:rPr lang="en-US" dirty="0" err="1">
                <a:solidFill>
                  <a:srgbClr val="0070C0"/>
                </a:solidFill>
                <a:latin typeface="Arial" panose="020B0604020202020204" pitchFamily="34" charset="0"/>
                <a:cs typeface="Arial" panose="020B0604020202020204" pitchFamily="34" charset="0"/>
              </a:rPr>
              <a:t>vasocongestion</a:t>
            </a:r>
            <a:endParaRPr lang="en-US" dirty="0">
              <a:solidFill>
                <a:srgbClr val="0070C0"/>
              </a:solidFill>
              <a:latin typeface="Arial" panose="020B0604020202020204" pitchFamily="34" charset="0"/>
              <a:cs typeface="Arial" panose="020B0604020202020204" pitchFamily="34" charset="0"/>
            </a:endParaRPr>
          </a:p>
          <a:p>
            <a:pPr>
              <a:buFont typeface="Wingdings" panose="05000000000000000000" pitchFamily="2" charset="2"/>
              <a:buChar char="ü"/>
            </a:pPr>
            <a:r>
              <a:rPr lang="en-US" dirty="0">
                <a:solidFill>
                  <a:srgbClr val="0070C0"/>
                </a:solidFill>
                <a:latin typeface="Arial" panose="020B0604020202020204" pitchFamily="34" charset="0"/>
                <a:cs typeface="Arial" panose="020B0604020202020204" pitchFamily="34" charset="0"/>
              </a:rPr>
              <a:t>   Decline in the erotic sensitivity of nipple, clitoral, and vulvar tissue during sexual activity </a:t>
            </a:r>
          </a:p>
        </p:txBody>
      </p:sp>
    </p:spTree>
    <p:extLst>
      <p:ext uri="{BB962C8B-B14F-4D97-AF65-F5344CB8AC3E}">
        <p14:creationId xmlns:p14="http://schemas.microsoft.com/office/powerpoint/2010/main" val="4051741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425</TotalTime>
  <Words>3714</Words>
  <Application>Microsoft Office PowerPoint</Application>
  <PresentationFormat>Widescreen</PresentationFormat>
  <Paragraphs>230</Paragraphs>
  <Slides>42</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42</vt:i4>
      </vt:variant>
    </vt:vector>
  </HeadingPairs>
  <TitlesOfParts>
    <vt:vector size="52" baseType="lpstr">
      <vt:lpstr>Arial</vt:lpstr>
      <vt:lpstr>Bradley Hand ITC</vt:lpstr>
      <vt:lpstr>Brush Script MT</vt:lpstr>
      <vt:lpstr>Calibri</vt:lpstr>
      <vt:lpstr>Calibri Light</vt:lpstr>
      <vt:lpstr>Symbol</vt:lpstr>
      <vt:lpstr>Times  </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SEXUAL DYSFUNCTION IN LATE LIFE: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ASSESSMENT</vt:lpstr>
      <vt:lpstr>PowerPoint Presentation</vt:lpstr>
      <vt:lpstr>PowerPoint Presentation</vt:lpstr>
      <vt:lpstr>MANAGEMENTE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Foruzesh-PC</dc:creator>
  <cp:lastModifiedBy>sphr khnsh</cp:lastModifiedBy>
  <cp:revision>65</cp:revision>
  <dcterms:created xsi:type="dcterms:W3CDTF">2020-12-21T11:37:29Z</dcterms:created>
  <dcterms:modified xsi:type="dcterms:W3CDTF">2020-12-22T02:49:40Z</dcterms:modified>
</cp:coreProperties>
</file>